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_rels/slideMaster13.xml.rels" ContentType="application/vnd.openxmlformats-package.relationships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25.xml" ContentType="application/vnd.openxmlformats-officedocument.them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28.png" ContentType="image/png"/>
  <Override PartName="/ppt/media/image1.jpeg" ContentType="image/jpeg"/>
  <Override PartName="/ppt/media/image38.png" ContentType="image/png"/>
  <Override PartName="/ppt/media/image2.jpeg" ContentType="image/jpeg"/>
  <Override PartName="/ppt/media/image3.wmf" ContentType="image/x-wmf"/>
  <Override PartName="/ppt/media/image14.png" ContentType="image/png"/>
  <Override PartName="/ppt/media/image4.bmp" ContentType="image/bmp"/>
  <Override PartName="/ppt/media/image5.png" ContentType="image/png"/>
  <Override PartName="/ppt/media/image16.wmf" ContentType="image/x-wmf"/>
  <Override PartName="/ppt/media/image7.png" ContentType="image/png"/>
  <Override PartName="/ppt/media/image6.wmf" ContentType="image/x-wmf"/>
  <Override PartName="/ppt/media/image8.wmf" ContentType="image/x-wmf"/>
  <Override PartName="/ppt/media/image9.png" ContentType="image/png"/>
  <Override PartName="/ppt/media/image10.png" ContentType="image/png"/>
  <Override PartName="/ppt/media/image11.png" ContentType="image/png"/>
  <Override PartName="/ppt/media/image23.wmf" ContentType="image/x-wmf"/>
  <Override PartName="/ppt/media/image12.png" ContentType="image/png"/>
  <Override PartName="/ppt/media/image24.wmf" ContentType="image/x-wmf"/>
  <Override PartName="/ppt/media/image13.png" ContentType="image/png"/>
  <Override PartName="/ppt/media/image15.jpeg" ContentType="image/jpeg"/>
  <Override PartName="/ppt/media/image39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10080625" cy="7559675"/>
  <p:notesSz cx="6670675" cy="99250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13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Folie mittels Klicken verschieben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Format der Notizen mittels Klicken bearbeiten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&lt;Kopfzeile&gt;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5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AE80300C-B66E-411B-A8B5-1E0B91F84BAA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34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4200" cy="3718800"/>
          </a:xfrm>
          <a:prstGeom prst="rect">
            <a:avLst/>
          </a:prstGeom>
          <a:ln w="0">
            <a:noFill/>
          </a:ln>
        </p:spPr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89520" cy="446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564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trike="noStrike" u="none">
                <a:solidFill>
                  <a:srgbClr val="000000"/>
                </a:solidFill>
                <a:effectLst/>
                <a:uFillTx/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3.wmf"/><Relationship Id="rId6" Type="http://schemas.openxmlformats.org/officeDocument/2006/relationships/image" Target="../media/image3.wmf"/><Relationship Id="rId7" Type="http://schemas.openxmlformats.org/officeDocument/2006/relationships/image" Target="../media/image4.bmp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2 Content and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4800" cy="50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body"/>
          </p:nvPr>
        </p:nvSpPr>
        <p:spPr>
          <a:xfrm>
            <a:off x="359640" y="385632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76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9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4800" cy="50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4800" cy="50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84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6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7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entered Tex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90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2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3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Standard 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95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6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8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4800" cy="50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359640" y="385632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Standard 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5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6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7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4800" cy="50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5155200" y="385632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Standard 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4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5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6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359640" y="3856320"/>
            <a:ext cx="935676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Standard 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3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4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5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935676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359640" y="3856320"/>
            <a:ext cx="935676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Standard 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1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2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359640" y="385632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5155200" y="385632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1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3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301104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3524040" y="1224000"/>
            <a:ext cx="301104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688080" y="1224000"/>
            <a:ext cx="301104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359640" y="3856320"/>
            <a:ext cx="301104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9" name="PlaceHolder 6"/>
          <p:cNvSpPr>
            <a:spLocks noGrp="1"/>
          </p:cNvSpPr>
          <p:nvPr>
            <p:ph type="body"/>
          </p:nvPr>
        </p:nvSpPr>
        <p:spPr>
          <a:xfrm>
            <a:off x="3524040" y="3856320"/>
            <a:ext cx="301104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0" name="PlaceHolder 7"/>
          <p:cNvSpPr>
            <a:spLocks noGrp="1"/>
          </p:cNvSpPr>
          <p:nvPr>
            <p:ph type="body"/>
          </p:nvPr>
        </p:nvSpPr>
        <p:spPr>
          <a:xfrm>
            <a:off x="6688080" y="3856320"/>
            <a:ext cx="301104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1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3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4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5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200" cy="12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0200" cy="438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0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Title Content and 2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0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4800" cy="50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5200" y="385632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Standard 1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0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1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2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6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7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8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9356760" cy="50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Standard 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72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3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4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5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4800" cy="50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4800" cy="50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Standard 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80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1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2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3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7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9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359640" y="3856320"/>
            <a:ext cx="935676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28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935676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9640" y="3856320"/>
            <a:ext cx="935676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36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8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155200" y="122400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359640" y="385632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5155200" y="3856320"/>
            <a:ext cx="456480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46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301104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3524040" y="1224000"/>
            <a:ext cx="301104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6688080" y="1224000"/>
            <a:ext cx="301104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359640" y="3856320"/>
            <a:ext cx="301104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6"/>
          <p:cNvSpPr>
            <a:spLocks noGrp="1"/>
          </p:cNvSpPr>
          <p:nvPr>
            <p:ph type="body"/>
          </p:nvPr>
        </p:nvSpPr>
        <p:spPr>
          <a:xfrm>
            <a:off x="3524040" y="3856320"/>
            <a:ext cx="301104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7"/>
          <p:cNvSpPr>
            <a:spLocks noGrp="1"/>
          </p:cNvSpPr>
          <p:nvPr>
            <p:ph type="body"/>
          </p:nvPr>
        </p:nvSpPr>
        <p:spPr>
          <a:xfrm>
            <a:off x="6688080" y="3856320"/>
            <a:ext cx="3011040" cy="24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58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9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0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63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4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5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6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>
            <a:off x="360" y="360"/>
            <a:ext cx="10076760" cy="1078560"/>
          </a:xfrm>
          <a:prstGeom prst="rect">
            <a:avLst/>
          </a:prstGeom>
          <a:blipFill rotWithShape="0">
            <a:blip r:embed="rId3"/>
            <a:srcRect/>
            <a:tile tx="0" ty="0" sx="100000" sy="100000" algn="tl"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69" name="" descr=""/>
          <p:cNvPicPr/>
          <p:nvPr/>
        </p:nvPicPr>
        <p:blipFill>
          <a:blip r:embed="rId4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0" name="" descr=""/>
          <p:cNvPicPr/>
          <p:nvPr/>
        </p:nvPicPr>
        <p:blipFill>
          <a:blip r:embed="rId5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" descr=""/>
          <p:cNvPicPr/>
          <p:nvPr/>
        </p:nvPicPr>
        <p:blipFill>
          <a:blip r:embed="rId6"/>
          <a:stretch/>
        </p:blipFill>
        <p:spPr>
          <a:xfrm>
            <a:off x="0" y="9330840"/>
            <a:ext cx="24675120" cy="4015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2" name="" descr=""/>
          <p:cNvPicPr/>
          <p:nvPr/>
        </p:nvPicPr>
        <p:blipFill>
          <a:blip r:embed="rId7"/>
          <a:stretch/>
        </p:blipFill>
        <p:spPr>
          <a:xfrm>
            <a:off x="-2520" y="6471720"/>
            <a:ext cx="10079640" cy="107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359640" y="48960"/>
            <a:ext cx="9356760" cy="95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359640" y="1224000"/>
            <a:ext cx="9356760" cy="50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Zweite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Dritte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Vierte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Fünfte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Sechste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Siebte Gliederungsebene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5.png"/><Relationship Id="rId3" Type="http://schemas.openxmlformats.org/officeDocument/2006/relationships/image" Target="../media/image6.wmf"/><Relationship Id="rId4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6.wmf"/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wmf"/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9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9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7.png"/><Relationship Id="rId3" Type="http://schemas.openxmlformats.org/officeDocument/2006/relationships/image" Target="../media/image7.png"/><Relationship Id="rId4" Type="http://schemas.openxmlformats.org/officeDocument/2006/relationships/image" Target="../media/image7.png"/><Relationship Id="rId5" Type="http://schemas.openxmlformats.org/officeDocument/2006/relationships/image" Target="../media/image7.png"/><Relationship Id="rId6" Type="http://schemas.openxmlformats.org/officeDocument/2006/relationships/image" Target="../media/image8.wmf"/><Relationship Id="rId7" Type="http://schemas.openxmlformats.org/officeDocument/2006/relationships/slideLayout" Target="../slideLayouts/slideLayout19.xml"/><Relationship Id="rId8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9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32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9.xml"/><Relationship Id="rId5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9.xml"/><Relationship Id="rId5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7.png"/><Relationship Id="rId3" Type="http://schemas.openxmlformats.org/officeDocument/2006/relationships/image" Target="../media/image7.png"/><Relationship Id="rId4" Type="http://schemas.openxmlformats.org/officeDocument/2006/relationships/image" Target="../media/image7.png"/><Relationship Id="rId5" Type="http://schemas.openxmlformats.org/officeDocument/2006/relationships/image" Target="../media/image7.png"/><Relationship Id="rId6" Type="http://schemas.openxmlformats.org/officeDocument/2006/relationships/image" Target="../media/image7.png"/><Relationship Id="rId7" Type="http://schemas.openxmlformats.org/officeDocument/2006/relationships/image" Target="../media/image8.wmf"/><Relationship Id="rId8" Type="http://schemas.openxmlformats.org/officeDocument/2006/relationships/slideLayout" Target="../slideLayouts/slideLayout19.xml"/><Relationship Id="rId9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7.png"/><Relationship Id="rId3" Type="http://schemas.openxmlformats.org/officeDocument/2006/relationships/image" Target="../media/image7.png"/><Relationship Id="rId4" Type="http://schemas.openxmlformats.org/officeDocument/2006/relationships/image" Target="../media/image7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7.png"/><Relationship Id="rId3" Type="http://schemas.openxmlformats.org/officeDocument/2006/relationships/image" Target="../media/image7.png"/><Relationship Id="rId4" Type="http://schemas.openxmlformats.org/officeDocument/2006/relationships/image" Target="../media/image7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9.xml"/><Relationship Id="rId7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" descr=""/>
          <p:cNvPicPr/>
          <p:nvPr/>
        </p:nvPicPr>
        <p:blipFill>
          <a:blip r:embed="rId2"/>
          <a:stretch/>
        </p:blipFill>
        <p:spPr>
          <a:xfrm>
            <a:off x="-650880" y="360"/>
            <a:ext cx="11379240" cy="7557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7" name="CustomShape 1"/>
          <p:cNvSpPr/>
          <p:nvPr/>
        </p:nvSpPr>
        <p:spPr>
          <a:xfrm>
            <a:off x="1799640" y="2147040"/>
            <a:ext cx="6706080" cy="97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en-GB" sz="24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Experience from 13 years of Pulse Doppler Radar system use for investigating, monitoring and alerting debris flow. </a:t>
            </a: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8999280" y="7033320"/>
            <a:ext cx="855000" cy="77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fld id="{0AD41F27-EB9E-43A1-AE48-D6A5B05CC6F7}" type="slidenum"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&lt;Foliennummer&gt;</a:t>
            </a:fld>
            <a:r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/</a:t>
            </a:r>
            <a:fld id="{6B6ACE2F-8F4E-45B0-AAAD-E90268663C4C}" type="slidecount">
              <a:rPr b="0" lang="en-GB" sz="18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DejaVu Sans"/>
              </a:rPr>
              <a:t>1</a:t>
            </a:fld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3"/>
          <a:stretch/>
        </p:blipFill>
        <p:spPr>
          <a:xfrm>
            <a:off x="1382040" y="555840"/>
            <a:ext cx="7484760" cy="956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0" name="CustomShape 29"/>
          <p:cNvSpPr/>
          <p:nvPr/>
        </p:nvSpPr>
        <p:spPr>
          <a:xfrm>
            <a:off x="3260880" y="4055760"/>
            <a:ext cx="4513680" cy="301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DI Dr. techn. Koschuch Richard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IBTP Koschuch e.U.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Langegg 31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A-8463 Leutschach an der Weinstraße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+ 43 / 699 18448542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office@ibtp-koschuch.com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www.ibtp-koschuch.com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www.avalancheradar.com</a:t>
            </a:r>
            <a:r>
              <a:rPr b="0" lang="en-GB" sz="14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428400" y="1194480"/>
            <a:ext cx="405540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Situation Lattenbach 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24" name="Grafik 1" descr=""/>
          <p:cNvPicPr/>
          <p:nvPr/>
        </p:nvPicPr>
        <p:blipFill>
          <a:blip r:embed="rId1"/>
          <a:stretch/>
        </p:blipFill>
        <p:spPr>
          <a:xfrm>
            <a:off x="1493280" y="1826640"/>
            <a:ext cx="6987240" cy="431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5" name="CustomShape 3"/>
          <p:cNvSpPr/>
          <p:nvPr/>
        </p:nvSpPr>
        <p:spPr>
          <a:xfrm>
            <a:off x="1544400" y="6098400"/>
            <a:ext cx="2934360" cy="40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600" strike="noStrike" u="none">
                <a:solidFill>
                  <a:srgbClr val="729fcf"/>
                </a:solidFill>
                <a:effectLst/>
                <a:uFillTx/>
                <a:latin typeface="Times New Roman"/>
                <a:ea typeface="Times New Roman"/>
              </a:rPr>
              <a:t>© Jahannes Hübel IAN; BOKU</a:t>
            </a:r>
            <a:endParaRPr b="0" lang="en-GB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Lattenbach ÖBB Project 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27" name="" descr=""/>
          <p:cNvPicPr/>
          <p:nvPr/>
        </p:nvPicPr>
        <p:blipFill>
          <a:blip r:embed="rId1"/>
          <a:stretch/>
        </p:blipFill>
        <p:spPr>
          <a:xfrm>
            <a:off x="4692600" y="1282320"/>
            <a:ext cx="4261320" cy="4929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8" name="" descr=""/>
          <p:cNvPicPr/>
          <p:nvPr/>
        </p:nvPicPr>
        <p:blipFill>
          <a:blip r:embed="rId2"/>
          <a:stretch/>
        </p:blipFill>
        <p:spPr>
          <a:xfrm>
            <a:off x="1095840" y="1265760"/>
            <a:ext cx="3368160" cy="4943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Lattenbach ÖBB Project 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1"/>
          <a:stretch/>
        </p:blipFill>
        <p:spPr>
          <a:xfrm>
            <a:off x="1095840" y="1266120"/>
            <a:ext cx="3368160" cy="4943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1" name="CustomShape 2"/>
          <p:cNvSpPr/>
          <p:nvPr/>
        </p:nvSpPr>
        <p:spPr>
          <a:xfrm>
            <a:off x="232920" y="1368000"/>
            <a:ext cx="4623840" cy="2576880"/>
          </a:xfrm>
          <a:prstGeom prst="rect">
            <a:avLst/>
          </a:prstGeom>
          <a:solidFill>
            <a:srgbClr val="99cc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3640">
              <a:lnSpc>
                <a:spcPct val="100000"/>
              </a:lnSpc>
              <a:spcAft>
                <a:spcPts val="1409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1800" strike="noStrike" u="none">
                <a:solidFill>
                  <a:srgbClr val="333333"/>
                </a:solidFill>
                <a:effectLst/>
                <a:uFillTx/>
                <a:latin typeface="Arial Black"/>
                <a:ea typeface="DejaVu Sans"/>
              </a:rPr>
              <a:t>5 Relays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1800" strike="noStrike" u="none">
                <a:solidFill>
                  <a:srgbClr val="333333"/>
                </a:solidFill>
                <a:effectLst/>
                <a:uFillTx/>
                <a:latin typeface="Arial Black"/>
                <a:ea typeface="DejaVu Sans"/>
              </a:rPr>
              <a:t>Radar OK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1800" strike="noStrike" u="none">
                <a:solidFill>
                  <a:srgbClr val="333333"/>
                </a:solidFill>
                <a:effectLst/>
                <a:uFillTx/>
                <a:latin typeface="Arial Black"/>
                <a:ea typeface="DejaVu Sans"/>
              </a:rPr>
              <a:t>Water Level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1800" strike="noStrike" u="none">
                <a:solidFill>
                  <a:srgbClr val="333333"/>
                </a:solidFill>
                <a:effectLst/>
                <a:uFillTx/>
                <a:latin typeface="Arial Black"/>
                <a:ea typeface="DejaVu Sans"/>
              </a:rPr>
              <a:t>Debris Flow Small Event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1800" strike="noStrike" u="none">
                <a:solidFill>
                  <a:srgbClr val="333333"/>
                </a:solidFill>
                <a:effectLst/>
                <a:uFillTx/>
                <a:latin typeface="Arial Black"/>
                <a:ea typeface="DejaVu Sans"/>
              </a:rPr>
              <a:t>Debris Flow Big Event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1800" strike="noStrike" u="none">
                <a:solidFill>
                  <a:srgbClr val="333333"/>
                </a:solidFill>
                <a:effectLst/>
                <a:uFillTx/>
                <a:latin typeface="Arial Black"/>
                <a:ea typeface="DejaVu Sans"/>
              </a:rPr>
              <a:t>Heavy Rain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2" name="" descr=""/>
          <p:cNvPicPr/>
          <p:nvPr/>
        </p:nvPicPr>
        <p:blipFill>
          <a:blip r:embed="rId2"/>
          <a:stretch/>
        </p:blipFill>
        <p:spPr>
          <a:xfrm>
            <a:off x="4692960" y="1283040"/>
            <a:ext cx="4261320" cy="4929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3" name="Line 3"/>
          <p:cNvSpPr/>
          <p:nvPr/>
        </p:nvSpPr>
        <p:spPr>
          <a:xfrm flipH="1" flipV="1">
            <a:off x="4499640" y="2448000"/>
            <a:ext cx="1260000" cy="180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492480" y="1044000"/>
            <a:ext cx="760392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Data Analysis 23-26.08.2012: Example Data Frame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36" name="" descr=""/>
          <p:cNvPicPr/>
          <p:nvPr/>
        </p:nvPicPr>
        <p:blipFill>
          <a:blip r:embed="rId1"/>
          <a:stretch/>
        </p:blipFill>
        <p:spPr>
          <a:xfrm>
            <a:off x="2026440" y="1512000"/>
            <a:ext cx="6491520" cy="48747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37" name="Group 3"/>
          <p:cNvGrpSpPr/>
          <p:nvPr/>
        </p:nvGrpSpPr>
        <p:grpSpPr>
          <a:xfrm>
            <a:off x="4571640" y="2111760"/>
            <a:ext cx="457920" cy="2158920"/>
            <a:chOff x="4571640" y="2111760"/>
            <a:chExt cx="457920" cy="2158920"/>
          </a:xfrm>
        </p:grpSpPr>
        <p:sp>
          <p:nvSpPr>
            <p:cNvPr id="238" name="Line 4"/>
            <p:cNvSpPr/>
            <p:nvPr/>
          </p:nvSpPr>
          <p:spPr>
            <a:xfrm>
              <a:off x="4751640" y="2111760"/>
              <a:ext cx="360" cy="1980000"/>
            </a:xfrm>
            <a:prstGeom prst="line">
              <a:avLst/>
            </a:prstGeom>
            <a:ln w="0"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239" name="CustomShape 5"/>
            <p:cNvSpPr/>
            <p:nvPr/>
          </p:nvSpPr>
          <p:spPr>
            <a:xfrm>
              <a:off x="4571640" y="2567880"/>
              <a:ext cx="457920" cy="1702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D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I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S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T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A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N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C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E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40" name="CustomShape 6"/>
          <p:cNvSpPr/>
          <p:nvPr/>
        </p:nvSpPr>
        <p:spPr>
          <a:xfrm>
            <a:off x="6276240" y="5117760"/>
            <a:ext cx="167220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1600" strike="noStrike" u="none">
                <a:solidFill>
                  <a:srgbClr val="ffff00"/>
                </a:solidFill>
                <a:effectLst/>
                <a:uFillTx/>
                <a:latin typeface="Source Sans Pro Black"/>
                <a:ea typeface="DejaVu Sans"/>
              </a:rPr>
              <a:t>Velocity Spectrum</a:t>
            </a:r>
            <a:r>
              <a:rPr b="0" lang="en-GB" sz="2600" strike="noStrike" u="none">
                <a:solidFill>
                  <a:srgbClr val="000000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484560" y="1017000"/>
            <a:ext cx="923184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Data Analysis 23-26.08.2012: RG 6 Low Water Level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1941480" y="1477440"/>
            <a:ext cx="6405120" cy="480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4" name="" descr=""/>
          <p:cNvPicPr/>
          <p:nvPr/>
        </p:nvPicPr>
        <p:blipFill>
          <a:blip r:embed="rId2"/>
          <a:stretch/>
        </p:blipFill>
        <p:spPr>
          <a:xfrm>
            <a:off x="6119280" y="1550160"/>
            <a:ext cx="1873080" cy="1802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5" name="Line 3"/>
          <p:cNvSpPr/>
          <p:nvPr/>
        </p:nvSpPr>
        <p:spPr>
          <a:xfrm flipH="1">
            <a:off x="5209920" y="2999160"/>
            <a:ext cx="1933200" cy="439200"/>
          </a:xfrm>
          <a:prstGeom prst="line">
            <a:avLst/>
          </a:prstGeom>
          <a:ln w="0">
            <a:solidFill>
              <a:srgbClr val="e6ff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46" name="Line 4"/>
          <p:cNvSpPr/>
          <p:nvPr/>
        </p:nvSpPr>
        <p:spPr>
          <a:xfrm flipH="1">
            <a:off x="5055120" y="2999160"/>
            <a:ext cx="2088000" cy="2451960"/>
          </a:xfrm>
          <a:prstGeom prst="line">
            <a:avLst/>
          </a:prstGeom>
          <a:ln w="0">
            <a:solidFill>
              <a:srgbClr val="e6ff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47" name="Line 5"/>
          <p:cNvSpPr/>
          <p:nvPr/>
        </p:nvSpPr>
        <p:spPr>
          <a:xfrm flipH="1">
            <a:off x="2644920" y="2999160"/>
            <a:ext cx="4498200" cy="420480"/>
          </a:xfrm>
          <a:prstGeom prst="line">
            <a:avLst/>
          </a:prstGeom>
          <a:ln w="0">
            <a:solidFill>
              <a:srgbClr val="e6ff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48" name="CustomShape 6"/>
          <p:cNvSpPr/>
          <p:nvPr/>
        </p:nvSpPr>
        <p:spPr>
          <a:xfrm>
            <a:off x="2735640" y="2687760"/>
            <a:ext cx="167220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1600" strike="noStrike" u="none">
                <a:solidFill>
                  <a:srgbClr val="ffff00"/>
                </a:solidFill>
                <a:effectLst/>
                <a:uFillTx/>
                <a:latin typeface="Source Sans Pro Black"/>
                <a:ea typeface="DejaVu Sans"/>
              </a:rPr>
              <a:t>Water Level</a:t>
            </a:r>
            <a:r>
              <a:rPr b="0" lang="en-GB" sz="2600" strike="noStrike" u="none">
                <a:solidFill>
                  <a:srgbClr val="000000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49" name="CustomShape 7"/>
          <p:cNvSpPr/>
          <p:nvPr/>
        </p:nvSpPr>
        <p:spPr>
          <a:xfrm>
            <a:off x="6047280" y="4943880"/>
            <a:ext cx="167220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1600" strike="noStrike" u="none">
                <a:solidFill>
                  <a:srgbClr val="ffff00"/>
                </a:solidFill>
                <a:effectLst/>
                <a:uFillTx/>
                <a:latin typeface="Source Sans Pro Black"/>
                <a:ea typeface="DejaVu Sans"/>
              </a:rPr>
              <a:t>Velocity Spectrum</a:t>
            </a:r>
            <a:r>
              <a:rPr b="0" lang="en-GB" sz="2600" strike="noStrike" u="none">
                <a:solidFill>
                  <a:srgbClr val="000000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250" name="Group 8"/>
          <p:cNvGrpSpPr/>
          <p:nvPr/>
        </p:nvGrpSpPr>
        <p:grpSpPr>
          <a:xfrm>
            <a:off x="4463640" y="2016000"/>
            <a:ext cx="457920" cy="1980000"/>
            <a:chOff x="4463640" y="2016000"/>
            <a:chExt cx="457920" cy="1980000"/>
          </a:xfrm>
        </p:grpSpPr>
        <p:sp>
          <p:nvSpPr>
            <p:cNvPr id="251" name="Line 9"/>
            <p:cNvSpPr/>
            <p:nvPr/>
          </p:nvSpPr>
          <p:spPr>
            <a:xfrm>
              <a:off x="4643280" y="2016000"/>
              <a:ext cx="360" cy="1980000"/>
            </a:xfrm>
            <a:prstGeom prst="line">
              <a:avLst/>
            </a:prstGeom>
            <a:ln w="0"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252" name="CustomShape 10"/>
            <p:cNvSpPr/>
            <p:nvPr/>
          </p:nvSpPr>
          <p:spPr>
            <a:xfrm>
              <a:off x="4463640" y="2472120"/>
              <a:ext cx="457920" cy="1309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3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D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A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Y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S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484560" y="1017000"/>
            <a:ext cx="923184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Data Analysis 23-26.08.2012: RG 6 Higher Water Level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55" name="" descr=""/>
          <p:cNvPicPr/>
          <p:nvPr/>
        </p:nvPicPr>
        <p:blipFill>
          <a:blip r:embed="rId1"/>
          <a:stretch/>
        </p:blipFill>
        <p:spPr>
          <a:xfrm>
            <a:off x="1940040" y="1478160"/>
            <a:ext cx="6405120" cy="480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6" name="" descr=""/>
          <p:cNvPicPr/>
          <p:nvPr/>
        </p:nvPicPr>
        <p:blipFill>
          <a:blip r:embed="rId2"/>
          <a:stretch/>
        </p:blipFill>
        <p:spPr>
          <a:xfrm>
            <a:off x="6118560" y="1551600"/>
            <a:ext cx="1874160" cy="1775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7" name="Line 3"/>
          <p:cNvSpPr/>
          <p:nvPr/>
        </p:nvSpPr>
        <p:spPr>
          <a:xfrm flipH="1">
            <a:off x="5416920" y="3109680"/>
            <a:ext cx="1596240" cy="532440"/>
          </a:xfrm>
          <a:prstGeom prst="line">
            <a:avLst/>
          </a:prstGeom>
          <a:ln w="0">
            <a:solidFill>
              <a:srgbClr val="e6ff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8" name="Line 4"/>
          <p:cNvSpPr/>
          <p:nvPr/>
        </p:nvSpPr>
        <p:spPr>
          <a:xfrm flipH="1">
            <a:off x="3954240" y="3109680"/>
            <a:ext cx="3058920" cy="532440"/>
          </a:xfrm>
          <a:prstGeom prst="line">
            <a:avLst/>
          </a:prstGeom>
          <a:ln w="0">
            <a:solidFill>
              <a:srgbClr val="e6ff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9" name="Line 5"/>
          <p:cNvSpPr/>
          <p:nvPr/>
        </p:nvSpPr>
        <p:spPr>
          <a:xfrm flipH="1">
            <a:off x="5416920" y="3109680"/>
            <a:ext cx="1596240" cy="1952640"/>
          </a:xfrm>
          <a:prstGeom prst="line">
            <a:avLst/>
          </a:prstGeom>
          <a:ln w="0">
            <a:solidFill>
              <a:srgbClr val="e6ff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60" name="CustomShape 6"/>
          <p:cNvSpPr/>
          <p:nvPr/>
        </p:nvSpPr>
        <p:spPr>
          <a:xfrm>
            <a:off x="2735640" y="2687760"/>
            <a:ext cx="1235160" cy="5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1600" strike="noStrike" u="none">
                <a:solidFill>
                  <a:srgbClr val="ffff00"/>
                </a:solidFill>
                <a:effectLst/>
                <a:uFillTx/>
                <a:latin typeface="Source Sans Pro Black"/>
                <a:ea typeface="DejaVu Sans"/>
              </a:rPr>
              <a:t>Water Level</a:t>
            </a:r>
            <a:r>
              <a:rPr b="0" lang="en-GB" sz="2600" strike="noStrike" u="none">
                <a:solidFill>
                  <a:srgbClr val="000000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61" name="CustomShape 7"/>
          <p:cNvSpPr/>
          <p:nvPr/>
        </p:nvSpPr>
        <p:spPr>
          <a:xfrm>
            <a:off x="6047280" y="4943880"/>
            <a:ext cx="1719720" cy="5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1600" strike="noStrike" u="none">
                <a:solidFill>
                  <a:srgbClr val="ffff00"/>
                </a:solidFill>
                <a:effectLst/>
                <a:uFillTx/>
                <a:latin typeface="Source Sans Pro Black"/>
                <a:ea typeface="DejaVu Sans"/>
              </a:rPr>
              <a:t>Velocity Spectrum</a:t>
            </a:r>
            <a:r>
              <a:rPr b="0" lang="en-GB" sz="2600" strike="noStrike" u="none">
                <a:solidFill>
                  <a:srgbClr val="000000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262" name="Group 8"/>
          <p:cNvGrpSpPr/>
          <p:nvPr/>
        </p:nvGrpSpPr>
        <p:grpSpPr>
          <a:xfrm>
            <a:off x="4463640" y="2016000"/>
            <a:ext cx="457920" cy="1952640"/>
            <a:chOff x="4463640" y="2016000"/>
            <a:chExt cx="457920" cy="1952640"/>
          </a:xfrm>
        </p:grpSpPr>
        <p:sp>
          <p:nvSpPr>
            <p:cNvPr id="263" name="Line 9"/>
            <p:cNvSpPr/>
            <p:nvPr/>
          </p:nvSpPr>
          <p:spPr>
            <a:xfrm>
              <a:off x="4596120" y="2016000"/>
              <a:ext cx="360" cy="1952640"/>
            </a:xfrm>
            <a:prstGeom prst="line">
              <a:avLst/>
            </a:prstGeom>
            <a:ln w="0"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264" name="CustomShape 10"/>
            <p:cNvSpPr/>
            <p:nvPr/>
          </p:nvSpPr>
          <p:spPr>
            <a:xfrm>
              <a:off x="4463640" y="2465640"/>
              <a:ext cx="457920" cy="1309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3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D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A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Y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1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S</a:t>
              </a:r>
              <a:endParaRPr b="0" lang="en-GB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1175040" y="2430000"/>
            <a:ext cx="6906240" cy="343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7" name="CustomShape 2"/>
          <p:cNvSpPr/>
          <p:nvPr/>
        </p:nvSpPr>
        <p:spPr>
          <a:xfrm>
            <a:off x="485640" y="1090440"/>
            <a:ext cx="9422280" cy="70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Data Analysis 23-26.08.2012: Water Level Radar versus Ultrasound sensor U1;U2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68" name="" descr=""/>
          <p:cNvPicPr/>
          <p:nvPr/>
        </p:nvPicPr>
        <p:blipFill>
          <a:blip r:embed="rId2"/>
          <a:stretch/>
        </p:blipFill>
        <p:spPr>
          <a:xfrm>
            <a:off x="8489880" y="3861000"/>
            <a:ext cx="1260720" cy="1724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492840" y="1044000"/>
            <a:ext cx="587808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Data: 2 months 07/08 2014</a:t>
            </a:r>
            <a:r>
              <a:rPr b="0" lang="en-GB" sz="2600" strike="noStrike" u="none">
                <a:solidFill>
                  <a:srgbClr val="000000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271" name="Group 3"/>
          <p:cNvGrpSpPr/>
          <p:nvPr/>
        </p:nvGrpSpPr>
        <p:grpSpPr>
          <a:xfrm>
            <a:off x="1882080" y="1549440"/>
            <a:ext cx="6405120" cy="4893840"/>
            <a:chOff x="1882080" y="1549440"/>
            <a:chExt cx="6405120" cy="4893840"/>
          </a:xfrm>
        </p:grpSpPr>
        <p:pic>
          <p:nvPicPr>
            <p:cNvPr id="272" name="" descr=""/>
            <p:cNvPicPr/>
            <p:nvPr/>
          </p:nvPicPr>
          <p:blipFill>
            <a:blip r:embed="rId1"/>
            <a:stretch/>
          </p:blipFill>
          <p:spPr>
            <a:xfrm>
              <a:off x="1882080" y="1549440"/>
              <a:ext cx="6405120" cy="48938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73" name="CustomShape 4"/>
            <p:cNvSpPr/>
            <p:nvPr/>
          </p:nvSpPr>
          <p:spPr>
            <a:xfrm>
              <a:off x="6050520" y="2379240"/>
              <a:ext cx="1860120" cy="539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ffff00"/>
                  </a:solidFill>
                  <a:effectLst/>
                  <a:uFillTx/>
                  <a:latin typeface="Source Sans Pro Black"/>
                  <a:ea typeface="DejaVu Sans"/>
                </a:rPr>
                <a:t>Water Level Alarm Line 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4" name="Line 5"/>
            <p:cNvSpPr/>
            <p:nvPr/>
          </p:nvSpPr>
          <p:spPr>
            <a:xfrm flipH="1">
              <a:off x="3231000" y="2703960"/>
              <a:ext cx="2792880" cy="361440"/>
            </a:xfrm>
            <a:prstGeom prst="line">
              <a:avLst/>
            </a:prstGeom>
            <a:ln w="0">
              <a:solidFill>
                <a:srgbClr val="e6ff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275" name="Line 6"/>
            <p:cNvSpPr/>
            <p:nvPr/>
          </p:nvSpPr>
          <p:spPr>
            <a:xfrm>
              <a:off x="3231000" y="1981440"/>
              <a:ext cx="360" cy="2168280"/>
            </a:xfrm>
            <a:prstGeom prst="line">
              <a:avLst/>
            </a:prstGeom>
            <a:ln w="0">
              <a:solidFill>
                <a:srgbClr val="e6ff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276" name="CustomShape 7"/>
            <p:cNvSpPr/>
            <p:nvPr/>
          </p:nvSpPr>
          <p:spPr>
            <a:xfrm>
              <a:off x="3317400" y="2212200"/>
              <a:ext cx="1859040" cy="540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ffff00"/>
                  </a:solidFill>
                  <a:effectLst/>
                  <a:uFillTx/>
                  <a:latin typeface="Source Sans Pro Black"/>
                  <a:ea typeface="DejaVu Sans"/>
                </a:rPr>
                <a:t>Alarm 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ffff00"/>
                  </a:solidFill>
                  <a:effectLst/>
                  <a:uFillTx/>
                  <a:latin typeface="Source Sans Pro Black"/>
                  <a:ea typeface="DejaVu Sans"/>
                </a:rPr>
                <a:t> 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7" name="CustomShape 8"/>
            <p:cNvSpPr/>
            <p:nvPr/>
          </p:nvSpPr>
          <p:spPr>
            <a:xfrm>
              <a:off x="2804760" y="2234880"/>
              <a:ext cx="503640" cy="539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ffff00"/>
                  </a:solidFill>
                  <a:effectLst/>
                  <a:uFillTx/>
                  <a:latin typeface="Source Sans Pro Black"/>
                  <a:ea typeface="DejaVu Sans"/>
                </a:rPr>
                <a:t>No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ffff00"/>
                  </a:solidFill>
                  <a:effectLst/>
                  <a:uFillTx/>
                  <a:latin typeface="Source Sans Pro Black"/>
                  <a:ea typeface="DejaVu Sans"/>
                </a:rPr>
                <a:t>Alarm 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278" name="Group 9"/>
            <p:cNvGrpSpPr/>
            <p:nvPr/>
          </p:nvGrpSpPr>
          <p:grpSpPr>
            <a:xfrm>
              <a:off x="4409280" y="2054880"/>
              <a:ext cx="618120" cy="1987920"/>
              <a:chOff x="4409280" y="2054880"/>
              <a:chExt cx="618120" cy="1987920"/>
            </a:xfrm>
          </p:grpSpPr>
          <p:sp>
            <p:nvSpPr>
              <p:cNvPr id="279" name="Line 10"/>
              <p:cNvSpPr/>
              <p:nvPr/>
            </p:nvSpPr>
            <p:spPr>
              <a:xfrm>
                <a:off x="4542120" y="2054880"/>
                <a:ext cx="360" cy="1987920"/>
              </a:xfrm>
              <a:prstGeom prst="line">
                <a:avLst/>
              </a:prstGeom>
              <a:ln w="0">
                <a:solidFill>
                  <a:srgbClr val="00ff00"/>
                </a:solidFill>
                <a:headEnd len="med" type="triangle" w="med"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 anchorCtr="1">
                <a:noAutofit/>
              </a:bodyPr>
              <a:p>
                <a:endParaRPr b="0" lang="en-GB" sz="1800" strike="noStrike" u="none">
                  <a:solidFill>
                    <a:srgbClr val="ffffff"/>
                  </a:solidFill>
                  <a:effectLst/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0" name="CustomShape 11"/>
              <p:cNvSpPr/>
              <p:nvPr/>
            </p:nvSpPr>
            <p:spPr>
              <a:xfrm>
                <a:off x="4409280" y="2513160"/>
                <a:ext cx="618120" cy="11952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marL="179280" algn="ctr">
                  <a:lnSpc>
                    <a:spcPct val="100000"/>
                  </a:lnSpc>
                </a:pPr>
                <a:r>
                  <a:rPr b="0" lang="en-GB" sz="1000" strike="noStrike" u="none">
                    <a:solidFill>
                      <a:srgbClr val="ffff00"/>
                    </a:solidFill>
                    <a:effectLst/>
                    <a:uFillTx/>
                    <a:latin typeface="Times New Roman"/>
                    <a:ea typeface="DejaVu Sans"/>
                  </a:rPr>
                  <a:t>60</a:t>
                </a:r>
                <a:endParaRPr b="0" lang="en-GB" sz="10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  <a:p>
                <a:pPr marL="179280" algn="ctr">
                  <a:lnSpc>
                    <a:spcPct val="100000"/>
                  </a:lnSpc>
                </a:pPr>
                <a:endParaRPr b="0" lang="en-GB" sz="10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  <a:p>
                <a:pPr marL="179280" algn="ctr">
                  <a:lnSpc>
                    <a:spcPct val="100000"/>
                  </a:lnSpc>
                </a:pPr>
                <a:r>
                  <a:rPr b="0" lang="en-GB" sz="1000" strike="noStrike" u="none">
                    <a:solidFill>
                      <a:srgbClr val="ffff00"/>
                    </a:solidFill>
                    <a:effectLst/>
                    <a:uFillTx/>
                    <a:latin typeface="Times New Roman"/>
                    <a:ea typeface="DejaVu Sans"/>
                  </a:rPr>
                  <a:t>D</a:t>
                </a:r>
                <a:endParaRPr b="0" lang="en-GB" sz="10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  <a:p>
                <a:pPr marL="179280" algn="ctr">
                  <a:lnSpc>
                    <a:spcPct val="100000"/>
                  </a:lnSpc>
                </a:pPr>
                <a:r>
                  <a:rPr b="0" lang="en-GB" sz="1000" strike="noStrike" u="none">
                    <a:solidFill>
                      <a:srgbClr val="ffff00"/>
                    </a:solidFill>
                    <a:effectLst/>
                    <a:uFillTx/>
                    <a:latin typeface="Times New Roman"/>
                    <a:ea typeface="DejaVu Sans"/>
                  </a:rPr>
                  <a:t>A</a:t>
                </a:r>
                <a:endParaRPr b="0" lang="en-GB" sz="10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  <a:p>
                <a:pPr marL="179280" algn="ctr">
                  <a:lnSpc>
                    <a:spcPct val="100000"/>
                  </a:lnSpc>
                </a:pPr>
                <a:r>
                  <a:rPr b="0" lang="en-GB" sz="1000" strike="noStrike" u="none">
                    <a:solidFill>
                      <a:srgbClr val="ffff00"/>
                    </a:solidFill>
                    <a:effectLst/>
                    <a:uFillTx/>
                    <a:latin typeface="Times New Roman"/>
                    <a:ea typeface="DejaVu Sans"/>
                  </a:rPr>
                  <a:t>Y</a:t>
                </a:r>
                <a:endParaRPr b="0" lang="en-GB" sz="10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  <a:p>
                <a:pPr marL="179280" algn="ctr">
                  <a:lnSpc>
                    <a:spcPct val="100000"/>
                  </a:lnSpc>
                </a:pPr>
                <a:r>
                  <a:rPr b="0" lang="en-GB" sz="1000" strike="noStrike" u="none">
                    <a:solidFill>
                      <a:srgbClr val="ffff00"/>
                    </a:solidFill>
                    <a:effectLst/>
                    <a:uFillTx/>
                    <a:latin typeface="Times New Roman"/>
                    <a:ea typeface="DejaVu Sans"/>
                  </a:rPr>
                  <a:t>S</a:t>
                </a:r>
                <a:endParaRPr b="0" lang="en-GB" sz="10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281" name="CustomShape 12"/>
            <p:cNvSpPr/>
            <p:nvPr/>
          </p:nvSpPr>
          <p:spPr>
            <a:xfrm>
              <a:off x="6009480" y="4800600"/>
              <a:ext cx="1235160" cy="539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ffff00"/>
                  </a:solidFill>
                  <a:effectLst/>
                  <a:uFillTx/>
                  <a:latin typeface="Source Sans Pro Black"/>
                  <a:ea typeface="DejaVu Sans"/>
                </a:rPr>
                <a:t>Velocity Spectrum 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83" name="" descr=""/>
          <p:cNvPicPr/>
          <p:nvPr/>
        </p:nvPicPr>
        <p:blipFill>
          <a:blip r:embed="rId1"/>
          <a:stretch/>
        </p:blipFill>
        <p:spPr>
          <a:xfrm>
            <a:off x="1439640" y="1621800"/>
            <a:ext cx="4857840" cy="477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4" name="" descr=""/>
          <p:cNvPicPr/>
          <p:nvPr/>
        </p:nvPicPr>
        <p:blipFill>
          <a:blip r:embed="rId2"/>
          <a:stretch/>
        </p:blipFill>
        <p:spPr>
          <a:xfrm>
            <a:off x="5209560" y="1233360"/>
            <a:ext cx="3426840" cy="251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5" name="Line 2"/>
          <p:cNvSpPr/>
          <p:nvPr/>
        </p:nvSpPr>
        <p:spPr>
          <a:xfrm flipV="1">
            <a:off x="3700440" y="1233360"/>
            <a:ext cx="1509120" cy="197964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86" name="Line 3"/>
          <p:cNvSpPr/>
          <p:nvPr/>
        </p:nvSpPr>
        <p:spPr>
          <a:xfrm>
            <a:off x="3700440" y="3753000"/>
            <a:ext cx="1509120" cy="251964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287" name="" descr=""/>
          <p:cNvPicPr/>
          <p:nvPr/>
        </p:nvPicPr>
        <p:blipFill>
          <a:blip r:embed="rId3"/>
          <a:stretch/>
        </p:blipFill>
        <p:spPr>
          <a:xfrm>
            <a:off x="5209560" y="3753000"/>
            <a:ext cx="3426840" cy="25171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88" name="Group 4"/>
          <p:cNvGrpSpPr/>
          <p:nvPr/>
        </p:nvGrpSpPr>
        <p:grpSpPr>
          <a:xfrm>
            <a:off x="6581520" y="3913920"/>
            <a:ext cx="448920" cy="1702440"/>
            <a:chOff x="6581520" y="3913920"/>
            <a:chExt cx="448920" cy="1702440"/>
          </a:xfrm>
        </p:grpSpPr>
        <p:sp>
          <p:nvSpPr>
            <p:cNvPr id="289" name="Line 5"/>
            <p:cNvSpPr/>
            <p:nvPr/>
          </p:nvSpPr>
          <p:spPr>
            <a:xfrm>
              <a:off x="6671520" y="3933000"/>
              <a:ext cx="360" cy="1269000"/>
            </a:xfrm>
            <a:prstGeom prst="line">
              <a:avLst/>
            </a:prstGeom>
            <a:ln w="0"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290" name="CustomShape 6"/>
            <p:cNvSpPr/>
            <p:nvPr/>
          </p:nvSpPr>
          <p:spPr>
            <a:xfrm>
              <a:off x="6581520" y="3913920"/>
              <a:ext cx="448920" cy="1702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D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I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S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T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A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N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C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E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91" name="CustomShape 7"/>
          <p:cNvSpPr/>
          <p:nvPr/>
        </p:nvSpPr>
        <p:spPr>
          <a:xfrm>
            <a:off x="7404120" y="5192640"/>
            <a:ext cx="109476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1000" strike="noStrike" u="none">
                <a:solidFill>
                  <a:srgbClr val="ffff00"/>
                </a:solidFill>
                <a:effectLst/>
                <a:uFillTx/>
                <a:latin typeface="Source Sans Pro Black"/>
                <a:ea typeface="DejaVu Sans"/>
              </a:rPr>
              <a:t>Velocity Spectrum</a:t>
            </a: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1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92" name="CustomShape 8"/>
          <p:cNvSpPr/>
          <p:nvPr/>
        </p:nvSpPr>
        <p:spPr>
          <a:xfrm>
            <a:off x="492840" y="1044000"/>
            <a:ext cx="816840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Debris Flow Event from 09.08.2015 21:03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94" name="" descr=""/>
          <p:cNvPicPr/>
          <p:nvPr/>
        </p:nvPicPr>
        <p:blipFill>
          <a:blip r:embed="rId1"/>
          <a:stretch/>
        </p:blipFill>
        <p:spPr>
          <a:xfrm>
            <a:off x="1439640" y="1612080"/>
            <a:ext cx="4857840" cy="4779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5" name="Line 2"/>
          <p:cNvSpPr/>
          <p:nvPr/>
        </p:nvSpPr>
        <p:spPr>
          <a:xfrm flipV="1">
            <a:off x="3700440" y="1223640"/>
            <a:ext cx="1509120" cy="197964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96" name="Line 3"/>
          <p:cNvSpPr/>
          <p:nvPr/>
        </p:nvSpPr>
        <p:spPr>
          <a:xfrm>
            <a:off x="3700440" y="3743280"/>
            <a:ext cx="1509120" cy="251964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297" name="" descr=""/>
          <p:cNvPicPr/>
          <p:nvPr/>
        </p:nvPicPr>
        <p:blipFill>
          <a:blip r:embed="rId2"/>
          <a:stretch/>
        </p:blipFill>
        <p:spPr>
          <a:xfrm>
            <a:off x="5209560" y="3743280"/>
            <a:ext cx="3426840" cy="251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8" name="" descr=""/>
          <p:cNvPicPr/>
          <p:nvPr/>
        </p:nvPicPr>
        <p:blipFill>
          <a:blip r:embed="rId3"/>
          <a:stretch/>
        </p:blipFill>
        <p:spPr>
          <a:xfrm>
            <a:off x="5209560" y="1224000"/>
            <a:ext cx="3426840" cy="251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9" name="CustomShape 4"/>
          <p:cNvSpPr/>
          <p:nvPr/>
        </p:nvSpPr>
        <p:spPr>
          <a:xfrm>
            <a:off x="492840" y="1044000"/>
            <a:ext cx="816840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Debris Flow Event from 09.08.2015 21:03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300" name="Group 5"/>
          <p:cNvGrpSpPr/>
          <p:nvPr/>
        </p:nvGrpSpPr>
        <p:grpSpPr>
          <a:xfrm>
            <a:off x="6581880" y="3914280"/>
            <a:ext cx="448920" cy="1702440"/>
            <a:chOff x="6581880" y="3914280"/>
            <a:chExt cx="448920" cy="1702440"/>
          </a:xfrm>
        </p:grpSpPr>
        <p:sp>
          <p:nvSpPr>
            <p:cNvPr id="301" name="Line 6"/>
            <p:cNvSpPr/>
            <p:nvPr/>
          </p:nvSpPr>
          <p:spPr>
            <a:xfrm>
              <a:off x="6671880" y="3933360"/>
              <a:ext cx="360" cy="1269000"/>
            </a:xfrm>
            <a:prstGeom prst="line">
              <a:avLst/>
            </a:prstGeom>
            <a:ln w="0"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302" name="CustomShape 7"/>
            <p:cNvSpPr/>
            <p:nvPr/>
          </p:nvSpPr>
          <p:spPr>
            <a:xfrm>
              <a:off x="6581880" y="3914280"/>
              <a:ext cx="448920" cy="1702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D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I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S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T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A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N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C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E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03" name="CustomShape 8"/>
          <p:cNvSpPr/>
          <p:nvPr/>
        </p:nvSpPr>
        <p:spPr>
          <a:xfrm>
            <a:off x="7404480" y="5193000"/>
            <a:ext cx="109476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1000" strike="noStrike" u="none">
                <a:solidFill>
                  <a:srgbClr val="ffff00"/>
                </a:solidFill>
                <a:effectLst/>
                <a:uFillTx/>
                <a:latin typeface="Source Sans Pro Black"/>
                <a:ea typeface="DejaVu Sans"/>
              </a:rPr>
              <a:t>Velocity Spectrum</a:t>
            </a: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1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Principle of the Radar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     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5132880" y="2221920"/>
            <a:ext cx="4623840" cy="257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5000" lnSpcReduction="9999"/>
          </a:bodyPr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1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DejaVu Sans"/>
              </a:rPr>
              <a:t>The RADAR emits modulated pulses 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2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DejaVu Sans"/>
              </a:rPr>
              <a:t>Max. measurement distance R=5 km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3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DejaVu Sans"/>
              </a:rPr>
              <a:t>RG-length r</a:t>
            </a:r>
            <a:r>
              <a:rPr b="1" lang="en-GB" sz="1800" strike="noStrike" u="none" baseline="-33000">
                <a:solidFill>
                  <a:srgbClr val="00ffff"/>
                </a:solidFill>
                <a:effectLst/>
                <a:uFillTx/>
                <a:latin typeface="Arial Black"/>
                <a:ea typeface="DejaVu Sans"/>
              </a:rPr>
              <a:t>RG</a:t>
            </a: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DejaVu Sans"/>
              </a:rPr>
              <a:t>=15-250 m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4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Arial"/>
              </a:rPr>
              <a:t>Velocities up to 300 km/h are detected simultaneously in each RG 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5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Arial"/>
              </a:rPr>
              <a:t>If there is a hazardous event (fast moving objects), a alarming trigger  is activated. 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03" name="" descr=""/>
          <p:cNvPicPr/>
          <p:nvPr/>
        </p:nvPicPr>
        <p:blipFill>
          <a:blip r:embed="rId6"/>
          <a:stretch/>
        </p:blipFill>
        <p:spPr>
          <a:xfrm>
            <a:off x="475560" y="1280160"/>
            <a:ext cx="4655520" cy="4903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05" name="" descr=""/>
          <p:cNvPicPr/>
          <p:nvPr/>
        </p:nvPicPr>
        <p:blipFill>
          <a:blip r:embed="rId1"/>
          <a:stretch/>
        </p:blipFill>
        <p:spPr>
          <a:xfrm>
            <a:off x="1439640" y="1578600"/>
            <a:ext cx="4857840" cy="4779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6" name="Line 2"/>
          <p:cNvSpPr/>
          <p:nvPr/>
        </p:nvSpPr>
        <p:spPr>
          <a:xfrm flipV="1">
            <a:off x="3700440" y="1190160"/>
            <a:ext cx="1509120" cy="197964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07" name="Line 3"/>
          <p:cNvSpPr/>
          <p:nvPr/>
        </p:nvSpPr>
        <p:spPr>
          <a:xfrm>
            <a:off x="3700440" y="3709800"/>
            <a:ext cx="1509120" cy="251964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308" name="" descr=""/>
          <p:cNvPicPr/>
          <p:nvPr/>
        </p:nvPicPr>
        <p:blipFill>
          <a:blip r:embed="rId2"/>
          <a:stretch/>
        </p:blipFill>
        <p:spPr>
          <a:xfrm>
            <a:off x="5209560" y="1190160"/>
            <a:ext cx="3426840" cy="251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9" name="" descr=""/>
          <p:cNvPicPr/>
          <p:nvPr/>
        </p:nvPicPr>
        <p:blipFill>
          <a:blip r:embed="rId3"/>
          <a:stretch/>
        </p:blipFill>
        <p:spPr>
          <a:xfrm>
            <a:off x="5209560" y="3709800"/>
            <a:ext cx="3426840" cy="251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0" name="CustomShape 4"/>
          <p:cNvSpPr/>
          <p:nvPr/>
        </p:nvSpPr>
        <p:spPr>
          <a:xfrm>
            <a:off x="492840" y="1044000"/>
            <a:ext cx="816840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Debris Flow Event from 09.08.2015 21:03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311" name="Group 5"/>
          <p:cNvGrpSpPr/>
          <p:nvPr/>
        </p:nvGrpSpPr>
        <p:grpSpPr>
          <a:xfrm>
            <a:off x="6581880" y="3914280"/>
            <a:ext cx="448920" cy="1702440"/>
            <a:chOff x="6581880" y="3914280"/>
            <a:chExt cx="448920" cy="1702440"/>
          </a:xfrm>
        </p:grpSpPr>
        <p:sp>
          <p:nvSpPr>
            <p:cNvPr id="312" name="Line 6"/>
            <p:cNvSpPr/>
            <p:nvPr/>
          </p:nvSpPr>
          <p:spPr>
            <a:xfrm>
              <a:off x="6671880" y="3933360"/>
              <a:ext cx="360" cy="1269000"/>
            </a:xfrm>
            <a:prstGeom prst="line">
              <a:avLst/>
            </a:prstGeom>
            <a:ln w="0"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313" name="CustomShape 7"/>
            <p:cNvSpPr/>
            <p:nvPr/>
          </p:nvSpPr>
          <p:spPr>
            <a:xfrm>
              <a:off x="6581880" y="3914280"/>
              <a:ext cx="448920" cy="1702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D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I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S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T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A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N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C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E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14" name="CustomShape 8"/>
          <p:cNvSpPr/>
          <p:nvPr/>
        </p:nvSpPr>
        <p:spPr>
          <a:xfrm>
            <a:off x="7404480" y="5193000"/>
            <a:ext cx="109476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1000" strike="noStrike" u="none">
                <a:solidFill>
                  <a:srgbClr val="ffff00"/>
                </a:solidFill>
                <a:effectLst/>
                <a:uFillTx/>
                <a:latin typeface="Source Sans Pro Black"/>
                <a:ea typeface="DejaVu Sans"/>
              </a:rPr>
              <a:t>Velocity Spectrum</a:t>
            </a: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1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16" name="Line 2"/>
          <p:cNvSpPr/>
          <p:nvPr/>
        </p:nvSpPr>
        <p:spPr>
          <a:xfrm flipV="1">
            <a:off x="3599640" y="1187640"/>
            <a:ext cx="1980000" cy="1980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17" name="Line 3"/>
          <p:cNvSpPr/>
          <p:nvPr/>
        </p:nvSpPr>
        <p:spPr>
          <a:xfrm>
            <a:off x="3599640" y="3707640"/>
            <a:ext cx="1980000" cy="2520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318" name="" descr=""/>
          <p:cNvPicPr/>
          <p:nvPr/>
        </p:nvPicPr>
        <p:blipFill>
          <a:blip r:embed="rId1"/>
          <a:stretch/>
        </p:blipFill>
        <p:spPr>
          <a:xfrm>
            <a:off x="1439640" y="1578600"/>
            <a:ext cx="4857840" cy="477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9" name="" descr=""/>
          <p:cNvPicPr/>
          <p:nvPr/>
        </p:nvPicPr>
        <p:blipFill>
          <a:blip r:embed="rId2"/>
          <a:stretch/>
        </p:blipFill>
        <p:spPr>
          <a:xfrm>
            <a:off x="5209560" y="3709800"/>
            <a:ext cx="3426840" cy="251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0" name="" descr=""/>
          <p:cNvPicPr/>
          <p:nvPr/>
        </p:nvPicPr>
        <p:blipFill>
          <a:blip r:embed="rId3"/>
          <a:stretch/>
        </p:blipFill>
        <p:spPr>
          <a:xfrm>
            <a:off x="5209560" y="1190160"/>
            <a:ext cx="3426840" cy="251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1" name="CustomShape 4"/>
          <p:cNvSpPr/>
          <p:nvPr/>
        </p:nvSpPr>
        <p:spPr>
          <a:xfrm>
            <a:off x="492840" y="1044000"/>
            <a:ext cx="816840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Debris Flow Event from 09.08.2015 21:03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322" name="Group 5"/>
          <p:cNvGrpSpPr/>
          <p:nvPr/>
        </p:nvGrpSpPr>
        <p:grpSpPr>
          <a:xfrm>
            <a:off x="6581880" y="3914280"/>
            <a:ext cx="448920" cy="1702440"/>
            <a:chOff x="6581880" y="3914280"/>
            <a:chExt cx="448920" cy="1702440"/>
          </a:xfrm>
        </p:grpSpPr>
        <p:sp>
          <p:nvSpPr>
            <p:cNvPr id="323" name="Line 6"/>
            <p:cNvSpPr/>
            <p:nvPr/>
          </p:nvSpPr>
          <p:spPr>
            <a:xfrm>
              <a:off x="6671880" y="3933360"/>
              <a:ext cx="360" cy="1269000"/>
            </a:xfrm>
            <a:prstGeom prst="line">
              <a:avLst/>
            </a:prstGeom>
            <a:ln w="0"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324" name="CustomShape 7"/>
            <p:cNvSpPr/>
            <p:nvPr/>
          </p:nvSpPr>
          <p:spPr>
            <a:xfrm>
              <a:off x="6581880" y="3914280"/>
              <a:ext cx="448920" cy="1702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D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I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S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T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A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N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C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E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25" name="CustomShape 8"/>
          <p:cNvSpPr/>
          <p:nvPr/>
        </p:nvSpPr>
        <p:spPr>
          <a:xfrm>
            <a:off x="7404480" y="5193000"/>
            <a:ext cx="109476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1000" strike="noStrike" u="none">
                <a:solidFill>
                  <a:srgbClr val="ffff00"/>
                </a:solidFill>
                <a:effectLst/>
                <a:uFillTx/>
                <a:latin typeface="Source Sans Pro Black"/>
                <a:ea typeface="DejaVu Sans"/>
              </a:rPr>
              <a:t>Velocity Spectrum</a:t>
            </a: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1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27" name="" descr=""/>
          <p:cNvPicPr/>
          <p:nvPr/>
        </p:nvPicPr>
        <p:blipFill>
          <a:blip r:embed="rId1"/>
          <a:stretch/>
        </p:blipFill>
        <p:spPr>
          <a:xfrm>
            <a:off x="1439640" y="1584000"/>
            <a:ext cx="4857120" cy="477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8" name="Line 2"/>
          <p:cNvSpPr/>
          <p:nvPr/>
        </p:nvSpPr>
        <p:spPr>
          <a:xfrm flipV="1">
            <a:off x="3599640" y="1187640"/>
            <a:ext cx="1980000" cy="1980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9" name="Line 3"/>
          <p:cNvSpPr/>
          <p:nvPr/>
        </p:nvSpPr>
        <p:spPr>
          <a:xfrm>
            <a:off x="3599640" y="3707640"/>
            <a:ext cx="1980000" cy="2520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330" name="" descr=""/>
          <p:cNvPicPr/>
          <p:nvPr/>
        </p:nvPicPr>
        <p:blipFill>
          <a:blip r:embed="rId2"/>
          <a:stretch/>
        </p:blipFill>
        <p:spPr>
          <a:xfrm>
            <a:off x="5208480" y="1190160"/>
            <a:ext cx="3427920" cy="2517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1" name="" descr=""/>
          <p:cNvPicPr/>
          <p:nvPr/>
        </p:nvPicPr>
        <p:blipFill>
          <a:blip r:embed="rId3"/>
          <a:stretch/>
        </p:blipFill>
        <p:spPr>
          <a:xfrm>
            <a:off x="5208480" y="3710160"/>
            <a:ext cx="3427920" cy="251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2" name="CustomShape 4"/>
          <p:cNvSpPr/>
          <p:nvPr/>
        </p:nvSpPr>
        <p:spPr>
          <a:xfrm>
            <a:off x="492840" y="1044000"/>
            <a:ext cx="816840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Debris Flow Event from 09.08.2015 21:03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333" name="Group 5"/>
          <p:cNvGrpSpPr/>
          <p:nvPr/>
        </p:nvGrpSpPr>
        <p:grpSpPr>
          <a:xfrm>
            <a:off x="6581880" y="3914280"/>
            <a:ext cx="448920" cy="1702440"/>
            <a:chOff x="6581880" y="3914280"/>
            <a:chExt cx="448920" cy="1702440"/>
          </a:xfrm>
        </p:grpSpPr>
        <p:sp>
          <p:nvSpPr>
            <p:cNvPr id="334" name="Line 6"/>
            <p:cNvSpPr/>
            <p:nvPr/>
          </p:nvSpPr>
          <p:spPr>
            <a:xfrm>
              <a:off x="6671880" y="3933360"/>
              <a:ext cx="360" cy="1269000"/>
            </a:xfrm>
            <a:prstGeom prst="line">
              <a:avLst/>
            </a:prstGeom>
            <a:ln w="0">
              <a:solidFill>
                <a:srgbClr val="00ff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335" name="CustomShape 7"/>
            <p:cNvSpPr/>
            <p:nvPr/>
          </p:nvSpPr>
          <p:spPr>
            <a:xfrm>
              <a:off x="6581880" y="3914280"/>
              <a:ext cx="448920" cy="1702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D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I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S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T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A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N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C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marL="179280" algn="ctr">
                <a:lnSpc>
                  <a:spcPct val="100000"/>
                </a:lnSpc>
              </a:pPr>
              <a:r>
                <a:rPr b="0" lang="en-GB" sz="1000" strike="noStrike" u="none">
                  <a:solidFill>
                    <a:srgbClr val="00ff00"/>
                  </a:solidFill>
                  <a:effectLst/>
                  <a:uFillTx/>
                  <a:latin typeface="Times New Roman"/>
                  <a:ea typeface="DejaVu Sans"/>
                </a:rPr>
                <a:t>E</a:t>
              </a:r>
              <a:endParaRPr b="0" lang="en-GB" sz="10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36" name="CustomShape 8"/>
          <p:cNvSpPr/>
          <p:nvPr/>
        </p:nvSpPr>
        <p:spPr>
          <a:xfrm>
            <a:off x="7404480" y="5193000"/>
            <a:ext cx="109476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1000" strike="noStrike" u="none">
                <a:solidFill>
                  <a:srgbClr val="ffff00"/>
                </a:solidFill>
                <a:effectLst/>
                <a:uFillTx/>
                <a:latin typeface="Source Sans Pro Black"/>
                <a:ea typeface="DejaVu Sans"/>
              </a:rPr>
              <a:t>Velocity Spectrum</a:t>
            </a:r>
            <a:r>
              <a:rPr b="0" lang="en-GB" sz="1000" strike="noStrike" u="none">
                <a:solidFill>
                  <a:srgbClr val="000000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1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492840" y="1044000"/>
            <a:ext cx="816840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Debris Flow Event from 30.07.2017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557640" y="5817960"/>
            <a:ext cx="768924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</a:pPr>
            <a:r>
              <a:rPr b="0" lang="en-GB" sz="1600" strike="noStrike" u="none">
                <a:solidFill>
                  <a:srgbClr val="729fcf"/>
                </a:solidFill>
                <a:effectLst/>
                <a:uFillTx/>
                <a:latin typeface="Times New Roman"/>
                <a:ea typeface="Times;Times New Roman"/>
              </a:rPr>
              <a:t>Typical velocity spectrum during the event on 30.07.2017 at Range Gate 6</a:t>
            </a:r>
            <a:endParaRPr b="0" lang="en-GB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40" name="" descr=""/>
          <p:cNvPicPr/>
          <p:nvPr/>
        </p:nvPicPr>
        <p:blipFill>
          <a:blip r:embed="rId1"/>
          <a:stretch/>
        </p:blipFill>
        <p:spPr>
          <a:xfrm>
            <a:off x="546840" y="1781280"/>
            <a:ext cx="8996040" cy="3704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42" name="CustomShape 2"/>
          <p:cNvSpPr/>
          <p:nvPr/>
        </p:nvSpPr>
        <p:spPr>
          <a:xfrm>
            <a:off x="492840" y="1044000"/>
            <a:ext cx="816840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Debris Flow Event from 30.07.2017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43" name="" descr=""/>
          <p:cNvPicPr/>
          <p:nvPr/>
        </p:nvPicPr>
        <p:blipFill>
          <a:blip r:embed="rId1"/>
          <a:stretch/>
        </p:blipFill>
        <p:spPr>
          <a:xfrm>
            <a:off x="1306440" y="1515240"/>
            <a:ext cx="7558920" cy="4180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4" name="CustomShape 3"/>
          <p:cNvSpPr/>
          <p:nvPr/>
        </p:nvSpPr>
        <p:spPr>
          <a:xfrm>
            <a:off x="557640" y="5817960"/>
            <a:ext cx="768924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</a:pPr>
            <a:r>
              <a:rPr b="0" lang="en-GB" sz="1600" strike="noStrike" u="none">
                <a:solidFill>
                  <a:srgbClr val="729fcf"/>
                </a:solidFill>
                <a:effectLst/>
                <a:uFillTx/>
                <a:latin typeface="Times New Roman"/>
                <a:ea typeface="Times;Times New Roman"/>
              </a:rPr>
              <a:t>Mean velocity (black line) and maximum velocity (red line) during the event on 30.07.2017 </a:t>
            </a:r>
            <a:endParaRPr b="0" lang="en-GB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GB" sz="1600" strike="noStrike" u="none">
                <a:solidFill>
                  <a:srgbClr val="729fcf"/>
                </a:solidFill>
                <a:effectLst/>
                <a:uFillTx/>
                <a:latin typeface="Times New Roman"/>
                <a:ea typeface="Times;Times New Roman"/>
              </a:rPr>
              <a:t>at Range Gate 6 versus time (y-Axis)</a:t>
            </a:r>
            <a:endParaRPr b="0" lang="en-GB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Umhausen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46" name="CustomShape 2"/>
          <p:cNvSpPr/>
          <p:nvPr/>
        </p:nvSpPr>
        <p:spPr>
          <a:xfrm>
            <a:off x="492840" y="1044000"/>
            <a:ext cx="587808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System Umhausen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47" name="" descr=""/>
          <p:cNvPicPr/>
          <p:nvPr/>
        </p:nvPicPr>
        <p:blipFill>
          <a:blip r:embed="rId1"/>
          <a:stretch/>
        </p:blipFill>
        <p:spPr>
          <a:xfrm>
            <a:off x="2666880" y="1577160"/>
            <a:ext cx="4692240" cy="4692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7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Kaunertal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49" name="CustomShape 18"/>
          <p:cNvSpPr/>
          <p:nvPr/>
        </p:nvSpPr>
        <p:spPr>
          <a:xfrm>
            <a:off x="492840" y="1044000"/>
            <a:ext cx="587808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System Kaunertal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50" name="" descr=""/>
          <p:cNvPicPr/>
          <p:nvPr/>
        </p:nvPicPr>
        <p:blipFill>
          <a:blip r:embed="rId1"/>
          <a:stretch/>
        </p:blipFill>
        <p:spPr>
          <a:xfrm>
            <a:off x="6048000" y="1457640"/>
            <a:ext cx="3238200" cy="4840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1" name="" descr=""/>
          <p:cNvPicPr/>
          <p:nvPr/>
        </p:nvPicPr>
        <p:blipFill>
          <a:blip r:embed="rId2"/>
          <a:stretch/>
        </p:blipFill>
        <p:spPr>
          <a:xfrm>
            <a:off x="288360" y="2383200"/>
            <a:ext cx="5325840" cy="3015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20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Kaunertal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53" name="CustomShape 24"/>
          <p:cNvSpPr/>
          <p:nvPr/>
        </p:nvSpPr>
        <p:spPr>
          <a:xfrm>
            <a:off x="492840" y="1044000"/>
            <a:ext cx="587808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System Kaunertal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54" name="" descr=""/>
          <p:cNvPicPr/>
          <p:nvPr/>
        </p:nvPicPr>
        <p:blipFill>
          <a:blip r:embed="rId1"/>
          <a:stretch/>
        </p:blipFill>
        <p:spPr>
          <a:xfrm>
            <a:off x="327600" y="1159200"/>
            <a:ext cx="9358560" cy="5261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22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Kaunertal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56" name="CustomShape 23"/>
          <p:cNvSpPr/>
          <p:nvPr/>
        </p:nvSpPr>
        <p:spPr>
          <a:xfrm>
            <a:off x="492840" y="1044000"/>
            <a:ext cx="587808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System Kaunertal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57" name="" descr=""/>
          <p:cNvPicPr/>
          <p:nvPr/>
        </p:nvPicPr>
        <p:blipFill>
          <a:blip r:embed="rId1"/>
          <a:stretch/>
        </p:blipFill>
        <p:spPr>
          <a:xfrm>
            <a:off x="328680" y="1160640"/>
            <a:ext cx="9358560" cy="5286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2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Kaunertal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59" name="CustomShape 25"/>
          <p:cNvSpPr/>
          <p:nvPr/>
        </p:nvSpPr>
        <p:spPr>
          <a:xfrm>
            <a:off x="492840" y="1044000"/>
            <a:ext cx="587808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System Kaunertal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60" name="" descr=""/>
          <p:cNvPicPr/>
          <p:nvPr/>
        </p:nvPicPr>
        <p:blipFill>
          <a:blip r:embed="rId1"/>
          <a:stretch/>
        </p:blipFill>
        <p:spPr>
          <a:xfrm>
            <a:off x="327600" y="1159200"/>
            <a:ext cx="9358560" cy="5276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Areas of application for the Radar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     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5132880" y="1717920"/>
            <a:ext cx="4623840" cy="335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200000"/>
              </a:lnSpc>
              <a:spcAft>
                <a:spcPts val="1409"/>
              </a:spcAft>
            </a:pP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1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DejaVu Sans"/>
              </a:rPr>
              <a:t>Debris Flow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2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DejaVu Sans"/>
              </a:rPr>
              <a:t>Water Level Detection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3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DejaVu Sans"/>
              </a:rPr>
              <a:t>Snow Avalanches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4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Arial"/>
              </a:rPr>
              <a:t>Rain Detection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5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Arial"/>
              </a:rPr>
              <a:t>Rockfall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6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Arial"/>
              </a:rPr>
              <a:t>Man Detection 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7"/>
          <a:stretch/>
        </p:blipFill>
        <p:spPr>
          <a:xfrm>
            <a:off x="475560" y="1280160"/>
            <a:ext cx="4655520" cy="4903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26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Kaunertal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62" name="CustomShape 27"/>
          <p:cNvSpPr/>
          <p:nvPr/>
        </p:nvSpPr>
        <p:spPr>
          <a:xfrm>
            <a:off x="492840" y="1044000"/>
            <a:ext cx="587808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System Kaunertal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63" name="" descr=""/>
          <p:cNvPicPr/>
          <p:nvPr/>
        </p:nvPicPr>
        <p:blipFill>
          <a:blip r:embed="rId1"/>
          <a:stretch/>
        </p:blipFill>
        <p:spPr>
          <a:xfrm>
            <a:off x="327600" y="1159200"/>
            <a:ext cx="9358560" cy="5268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5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Kaunertal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65" name="CustomShape 16"/>
          <p:cNvSpPr/>
          <p:nvPr/>
        </p:nvSpPr>
        <p:spPr>
          <a:xfrm>
            <a:off x="492840" y="1044000"/>
            <a:ext cx="587808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System Kaunertal</a:t>
            </a:r>
            <a:r>
              <a:rPr b="0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66" name="" descr=""/>
          <p:cNvPicPr/>
          <p:nvPr/>
        </p:nvPicPr>
        <p:blipFill>
          <a:blip r:embed="rId1"/>
          <a:stretch/>
        </p:blipFill>
        <p:spPr>
          <a:xfrm>
            <a:off x="231480" y="1784880"/>
            <a:ext cx="9616320" cy="4369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Radar Summary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68" name="CustomShape 19"/>
          <p:cNvSpPr/>
          <p:nvPr/>
        </p:nvSpPr>
        <p:spPr>
          <a:xfrm>
            <a:off x="720000" y="2221920"/>
            <a:ext cx="9036720" cy="317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1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DejaVu Sans"/>
              </a:rPr>
              <a:t>11 Debris Flow Radars installed since 2012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2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DejaVu Sans"/>
              </a:rPr>
              <a:t>5 in use with traffic light control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3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DejaVu Sans"/>
              </a:rPr>
              <a:t>5 in use for scientific purpose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4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Arial"/>
              </a:rPr>
              <a:t>1 as a test installation for the OEBB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5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Arial"/>
              </a:rPr>
              <a:t>More than 20 debris flow detected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Conclusion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     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70" name="CustomShape 2"/>
          <p:cNvSpPr/>
          <p:nvPr/>
        </p:nvSpPr>
        <p:spPr>
          <a:xfrm>
            <a:off x="1827000" y="2662200"/>
            <a:ext cx="4623840" cy="257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1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DejaVu Sans"/>
              </a:rPr>
              <a:t>Snow Avalanches 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2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DejaVu Sans"/>
              </a:rPr>
              <a:t>Water Level Detection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3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Arial"/>
              </a:rPr>
              <a:t>Rain Detection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4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Arial"/>
              </a:rPr>
              <a:t>Rockfall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09"/>
              </a:spcAft>
              <a:buSzPct val="100112"/>
              <a:buBlip>
                <a:blip r:embed="rId5"/>
              </a:buBlip>
            </a:pP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Arial Black"/>
                <a:ea typeface="Arial"/>
              </a:rPr>
              <a:t>Man Detection 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71" name="CustomShape 3"/>
          <p:cNvSpPr/>
          <p:nvPr/>
        </p:nvSpPr>
        <p:spPr>
          <a:xfrm>
            <a:off x="493200" y="1379160"/>
            <a:ext cx="8168400" cy="123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The Radar is also successfully tested for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329760" y="284400"/>
            <a:ext cx="9389160" cy="80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335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Thank You</a:t>
            </a:r>
            <a:endParaRPr b="0" lang="en-GB" sz="33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3031560" y="1918080"/>
            <a:ext cx="3537360" cy="101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GB" sz="4800" strike="noStrike" u="none">
                <a:solidFill>
                  <a:srgbClr val="00ffff"/>
                </a:solidFill>
                <a:effectLst/>
                <a:uFillTx/>
                <a:latin typeface="Times New Roman"/>
                <a:ea typeface="DejaVu Sans"/>
              </a:rPr>
              <a:t>Thank You</a:t>
            </a:r>
            <a:endParaRPr b="0" lang="en-GB" sz="4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74" name="CustomShape 28"/>
          <p:cNvSpPr/>
          <p:nvPr/>
        </p:nvSpPr>
        <p:spPr>
          <a:xfrm>
            <a:off x="3332880" y="3371760"/>
            <a:ext cx="4513680" cy="301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DI Dr. techn. Koschuch Richard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IBTP Koschuch e.U.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Langegg 31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A-8463 Leutschach an der Weinstraße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+ 43 / 699 18448542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office@ibtp-koschuch.com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www.ibtp-koschuch.com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www.avalancheradar.com</a:t>
            </a:r>
            <a:r>
              <a:rPr b="0" lang="en-GB" sz="1400" strike="noStrike" u="none">
                <a:solidFill>
                  <a:srgbClr val="ffff00"/>
                </a:solidFill>
                <a:effectLst/>
                <a:uFillTx/>
                <a:latin typeface="Times New Roman"/>
                <a:ea typeface="DejaVu Sans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Specification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403200" y="1292040"/>
            <a:ext cx="3652560" cy="504684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09" name="Table 2"/>
          <p:cNvGraphicFramePr/>
          <p:nvPr/>
        </p:nvGraphicFramePr>
        <p:xfrm>
          <a:off x="4197600" y="1532520"/>
          <a:ext cx="5603040" cy="4497120"/>
        </p:xfrm>
        <a:graphic>
          <a:graphicData uri="http://schemas.openxmlformats.org/drawingml/2006/table">
            <a:tbl>
              <a:tblPr/>
              <a:tblGrid>
                <a:gridCol w="1753920"/>
                <a:gridCol w="1346040"/>
                <a:gridCol w="1543680"/>
                <a:gridCol w="959760"/>
              </a:tblGrid>
              <a:tr h="449640">
                <a:tc>
                  <a:txBody>
                    <a:bodyPr lIns="90000" rIns="900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Parameter</a:t>
                      </a:r>
                      <a:endParaRPr b="0" lang="en-GB" sz="1600" strike="noStrike" u="non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600" strike="noStrike" u="none">
                          <a:solidFill>
                            <a:srgbClr val="ffffff"/>
                          </a:solidFill>
                          <a:effectLst/>
                          <a:uFillTx/>
                          <a:latin typeface="Arial"/>
                        </a:rPr>
                        <a:t>Quantity</a:t>
                      </a:r>
                      <a:endParaRPr b="0" lang="en-GB" sz="1600" strike="noStrike" u="non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600" strike="noStrike" u="none">
                          <a:solidFill>
                            <a:srgbClr val="ffffff"/>
                          </a:solidFill>
                          <a:effectLst/>
                          <a:uFillTx/>
                          <a:latin typeface="Arial"/>
                        </a:rPr>
                        <a:t>Tolerance</a:t>
                      </a:r>
                      <a:endParaRPr b="0" lang="en-GB" sz="1600" strike="noStrike" u="non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600" strike="noStrike" u="none">
                          <a:solidFill>
                            <a:srgbClr val="ffffff"/>
                          </a:solidFill>
                          <a:effectLst/>
                          <a:uFillTx/>
                          <a:latin typeface="Arial"/>
                        </a:rPr>
                        <a:t>Unit</a:t>
                      </a:r>
                      <a:endParaRPr b="0" lang="en-GB" sz="1600" strike="noStrike" u="non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cc"/>
                    </a:solidFill>
                  </a:tcPr>
                </a:tc>
              </a:tr>
              <a:tr h="4496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Mode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Pulse/PCM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Frequency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10,0-10,5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GHz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Power C.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40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&lt;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W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Range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30-5000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m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Targetsize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1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min &gt; at 2km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m²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0,25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min &gt; at 1km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m²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Velocity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0,2-100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min/max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m/s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</a:tr>
              <a:tr h="4496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RG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128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max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</a:tr>
              <a:tr h="45036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RG-length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15-250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min/max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m</a:t>
                      </a:r>
                      <a:endParaRPr b="0" lang="en-GB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  <a:prstDash val="solid"/>
                    </a:lnL>
                    <a:lnR w="720">
                      <a:solidFill>
                        <a:srgbClr val="ffffff"/>
                      </a:solidFill>
                      <a:prstDash val="solid"/>
                    </a:lnR>
                    <a:lnT w="720">
                      <a:solidFill>
                        <a:srgbClr val="ffffff"/>
                      </a:solidFill>
                      <a:prstDash val="solid"/>
                    </a:lnT>
                    <a:lnB w="720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9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Radarstations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11" name="" descr=""/>
          <p:cNvPicPr/>
          <p:nvPr/>
        </p:nvPicPr>
        <p:blipFill>
          <a:blip r:embed="rId1"/>
          <a:stretch/>
        </p:blipFill>
        <p:spPr>
          <a:xfrm>
            <a:off x="1170360" y="1142280"/>
            <a:ext cx="7738200" cy="5380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3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Radarstations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1156680" y="1080000"/>
            <a:ext cx="7765920" cy="5410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4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Radarstations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15" name="" descr=""/>
          <p:cNvPicPr/>
          <p:nvPr/>
        </p:nvPicPr>
        <p:blipFill>
          <a:blip r:embed="rId1"/>
          <a:stretch/>
        </p:blipFill>
        <p:spPr>
          <a:xfrm>
            <a:off x="876600" y="1080000"/>
            <a:ext cx="8325720" cy="539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ÖBB Project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468000" y="1144800"/>
            <a:ext cx="944928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Location:</a:t>
            </a: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 </a:t>
            </a:r>
            <a:r>
              <a:rPr b="1" lang="en-GB" sz="18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	</a:t>
            </a:r>
            <a:r>
              <a:rPr b="1" lang="en-GB" sz="2400" strike="noStrike" u="none">
                <a:solidFill>
                  <a:srgbClr val="00ffff"/>
                </a:solidFill>
                <a:effectLst/>
                <a:uFillTx/>
                <a:latin typeface="Arial"/>
                <a:ea typeface="TimesNewRomanPS-BoldMT"/>
              </a:rPr>
              <a:t>Grins Lattenbach  10°30'38'' O and 47°08'32'' N</a:t>
            </a: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1"/>
          <a:stretch/>
        </p:blipFill>
        <p:spPr>
          <a:xfrm>
            <a:off x="2270880" y="1717200"/>
            <a:ext cx="5909400" cy="4568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329760" y="284400"/>
            <a:ext cx="9389160" cy="7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 anchor="t">
            <a:noAutofit/>
          </a:bodyPr>
          <a:p>
            <a:pPr>
              <a:lnSpc>
                <a:spcPct val="100000"/>
              </a:lnSpc>
            </a:pPr>
            <a:r>
              <a:rPr b="1" lang="en-GB" sz="2800" strike="noStrike" u="none">
                <a:solidFill>
                  <a:srgbClr val="ffffff"/>
                </a:solidFill>
                <a:effectLst/>
                <a:uFillTx/>
                <a:latin typeface="Source Sans Pro Black"/>
                <a:ea typeface="DejaVu Sans"/>
              </a:rPr>
              <a:t>Debris Flow Lattenbach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398160" y="1413360"/>
            <a:ext cx="230688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600" strike="noStrike" u="none">
                <a:solidFill>
                  <a:srgbClr val="00ffff"/>
                </a:solidFill>
                <a:effectLst/>
                <a:uFillTx/>
                <a:latin typeface="Source Sans Pro Black"/>
                <a:ea typeface="DejaVu Sans"/>
              </a:rPr>
              <a:t>View</a:t>
            </a:r>
            <a:endParaRPr b="0" lang="en-GB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1711440" y="1339920"/>
            <a:ext cx="6917040" cy="4851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2266</TotalTime>
  <Application>LibreOffice/25.2.6.2$Windows_X86_64 LibreOffice_project/729c5bfe710f5eb71ed3bbde9e06a6065e9c6c5d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2006-03-23T15:00:25Z</dcterms:created>
  <dc:creator/>
  <dc:description/>
  <dc:language>en-GB</dc:language>
  <cp:lastModifiedBy>Richard Koschuch</cp:lastModifiedBy>
  <cp:lastPrinted>2006-03-23T15:00:25Z</cp:lastPrinted>
  <dcterms:modified xsi:type="dcterms:W3CDTF">2025-10-06T10:21:07Z</dcterms:modified>
  <cp:revision>113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