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5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.jpeg" ContentType="image/jpeg"/>
  <Override PartName="/ppt/media/image38.png" ContentType="image/png"/>
  <Override PartName="/ppt/media/image2.jpeg" ContentType="image/jpeg"/>
  <Override PartName="/ppt/media/image16.png" ContentType="image/png"/>
  <Override PartName="/ppt/media/image28.wmf" ContentType="image/x-wmf"/>
  <Override PartName="/ppt/media/image6.bmp" ContentType="image/bmp"/>
  <Override PartName="/ppt/media/image47.png" ContentType="image/png"/>
  <Override PartName="/ppt/media/image3.wmf" ContentType="image/x-wmf"/>
  <Override PartName="/ppt/media/image48.png" ContentType="image/png"/>
  <Override PartName="/ppt/media/image4.wmf" ContentType="image/x-wmf"/>
  <Override PartName="/ppt/media/image41.png" ContentType="image/png"/>
  <Override PartName="/ppt/media/image8.jpeg" ContentType="image/jpeg"/>
  <Override PartName="/ppt/media/image49.png" ContentType="image/png"/>
  <Override PartName="/ppt/media/image5.wmf" ContentType="image/x-wmf"/>
  <Override PartName="/ppt/media/image31.png" ContentType="image/png"/>
  <Override PartName="/ppt/media/image43.wmf" ContentType="image/x-wmf"/>
  <Override PartName="/ppt/media/image7.jpeg" ContentType="image/jpeg"/>
  <Override PartName="/ppt/media/image9.wmf" ContentType="image/x-wmf"/>
  <Override PartName="/ppt/media/image63.png" ContentType="image/png"/>
  <Override PartName="/ppt/media/image55.png" ContentType="image/png"/>
  <Override PartName="/ppt/media/image10.wmf" ContentType="image/x-wmf"/>
  <Override PartName="/ppt/media/image56.png" ContentType="image/png"/>
  <Override PartName="/ppt/media/image11.wmf" ContentType="image/x-wmf"/>
  <Override PartName="/ppt/media/image23.png" ContentType="image/png"/>
  <Override PartName="/ppt/media/image12.bmp" ContentType="image/bmp"/>
  <Override PartName="/ppt/media/image19.png" ContentType="image/png"/>
  <Override PartName="/ppt/media/image13.jpeg" ContentType="image/jpeg"/>
  <Override PartName="/ppt/media/image14.png" ContentType="image/png"/>
  <Override PartName="/ppt/media/image15.wmf" ContentType="image/x-wmf"/>
  <Override PartName="/ppt/media/image17.png" ContentType="image/png"/>
  <Override PartName="/ppt/media/image18.png" ContentType="image/png"/>
  <Override PartName="/ppt/media/image20.png" ContentType="image/png"/>
  <Override PartName="/ppt/media/image21.wmf" ContentType="image/x-wmf"/>
  <Override PartName="/ppt/media/image22.png" ContentType="image/png"/>
  <Override PartName="/ppt/media/image24.png" ContentType="image/png"/>
  <Override PartName="/ppt/media/image36.wmf" ContentType="image/x-wmf"/>
  <Override PartName="/ppt/media/image25.png" ContentType="image/png"/>
  <Override PartName="/ppt/media/image26.png" ContentType="image/png"/>
  <Override PartName="/ppt/media/image27.png" ContentType="image/png"/>
  <Override PartName="/ppt/media/image29.png" ContentType="image/png"/>
  <Override PartName="/ppt/media/image30.png" ContentType="image/png"/>
  <Override PartName="/ppt/media/image42.wmf" ContentType="image/x-wmf"/>
  <Override PartName="/ppt/media/image52.png" ContentType="image/png"/>
  <Override PartName="/ppt/media/image32.jpeg" ContentType="image/jpeg"/>
  <Override PartName="/ppt/media/image33.wmf" ContentType="image/x-wmf"/>
  <Override PartName="/ppt/media/image34.png" ContentType="image/png"/>
  <Override PartName="/ppt/media/image35.png" ContentType="image/png"/>
  <Override PartName="/ppt/media/image37.png" ContentType="image/png"/>
  <Override PartName="/ppt/media/image39.png" ContentType="image/png"/>
  <Override PartName="/ppt/media/image40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50.png" ContentType="image/png"/>
  <Override PartName="/ppt/media/image51.png" ContentType="image/png"/>
  <Override PartName="/ppt/media/image53.png" ContentType="image/png"/>
  <Override PartName="/ppt/media/image54.png" ContentType="image/png"/>
  <Override PartName="/ppt/media/image57.png" ContentType="image/png"/>
  <Override PartName="/ppt/media/image58.png" ContentType="image/png"/>
  <Override PartName="/ppt/media/image59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10080625" cy="7559675"/>
  <p:notesSz cx="6670675" cy="992505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GB" sz="4400" spc="-1" strike="noStrike">
                <a:latin typeface="Arial"/>
              </a:rPr>
              <a:t>Folie mittels Klicken verschieben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GB" sz="2000" spc="-1" strike="noStrike">
                <a:latin typeface="Arial"/>
              </a:rPr>
              <a:t>Format der Notizen mittels Klicken bearbeiten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en-GB" sz="1400" spc="-1" strike="noStrike">
                <a:latin typeface="Times New Roman"/>
              </a:rPr>
              <a:t>&lt;Kopfzeile&gt;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GB" sz="1400" spc="-1" strike="noStrike">
                <a:latin typeface="Times New Roman"/>
              </a:rPr>
              <a:t>&lt;Datum/Uhrzeit&gt;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GB" sz="1400" spc="-1" strike="noStrike">
                <a:latin typeface="Times New Roman"/>
              </a:rPr>
              <a:t>&lt;Fußzeile&gt;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9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59C5C638-B9DB-432B-A14D-D717A7E0F279}" type="slidenum">
              <a:rPr b="0" lang="en-GB" sz="1400" spc="-1" strike="noStrike">
                <a:latin typeface="Times New Roman"/>
              </a:rPr>
              <a:t>&lt;Foliennummer&gt;</a:t>
            </a:fld>
            <a:endParaRPr b="0" lang="en-GB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360" cy="3720960"/>
          </a:xfrm>
          <a:prstGeom prst="rect">
            <a:avLst/>
          </a:prstGeom>
        </p:spPr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680" cy="4466520"/>
          </a:xfrm>
          <a:prstGeom prst="rect">
            <a:avLst/>
          </a:prstGeom>
        </p:spPr>
        <p:txBody>
          <a:bodyPr lIns="90000" rIns="90000" tIns="46800" bIns="46800"/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pc="-1" strike="noStrike"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360" cy="3720960"/>
          </a:xfrm>
          <a:prstGeom prst="rect">
            <a:avLst/>
          </a:prstGeom>
        </p:spPr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680" cy="4466520"/>
          </a:xfrm>
          <a:prstGeom prst="rect">
            <a:avLst/>
          </a:prstGeom>
        </p:spPr>
        <p:txBody>
          <a:bodyPr lIns="90000" rIns="90000" tIns="46800" bIns="46800"/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pc="-1" strike="noStrike"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360" cy="3720960"/>
          </a:xfrm>
          <a:prstGeom prst="rect">
            <a:avLst/>
          </a:prstGeom>
        </p:spPr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680" cy="4466520"/>
          </a:xfrm>
          <a:prstGeom prst="rect">
            <a:avLst/>
          </a:prstGeom>
        </p:spPr>
        <p:txBody>
          <a:bodyPr lIns="90000" rIns="90000" tIns="46800" bIns="46800"/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pc="-1" strike="noStrike"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360" cy="3720960"/>
          </a:xfrm>
          <a:prstGeom prst="rect">
            <a:avLst/>
          </a:prstGeom>
        </p:spPr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680" cy="4466520"/>
          </a:xfrm>
          <a:prstGeom prst="rect">
            <a:avLst/>
          </a:prstGeom>
        </p:spPr>
        <p:txBody>
          <a:bodyPr lIns="90000" rIns="90000" tIns="46800" bIns="46800"/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pc="-1" strike="noStrike"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360" cy="3720960"/>
          </a:xfrm>
          <a:prstGeom prst="rect">
            <a:avLst/>
          </a:prstGeom>
        </p:spPr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680" cy="4466520"/>
          </a:xfrm>
          <a:prstGeom prst="rect">
            <a:avLst/>
          </a:prstGeom>
        </p:spPr>
        <p:txBody>
          <a:bodyPr lIns="90000" rIns="90000" tIns="46800" bIns="46800"/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pc="-1" strike="noStrike"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360" cy="3720960"/>
          </a:xfrm>
          <a:prstGeom prst="rect">
            <a:avLst/>
          </a:prstGeom>
        </p:spPr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680" cy="4466520"/>
          </a:xfrm>
          <a:prstGeom prst="rect">
            <a:avLst/>
          </a:prstGeom>
        </p:spPr>
        <p:txBody>
          <a:bodyPr lIns="90000" rIns="90000" tIns="46800" bIns="46800"/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pc="-1" strike="noStrike"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360" cy="3720960"/>
          </a:xfrm>
          <a:prstGeom prst="rect">
            <a:avLst/>
          </a:prstGeom>
        </p:spPr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680" cy="4466520"/>
          </a:xfrm>
          <a:prstGeom prst="rect">
            <a:avLst/>
          </a:prstGeom>
        </p:spPr>
        <p:txBody>
          <a:bodyPr lIns="90000" rIns="90000" tIns="46800" bIns="46800"/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pc="-1" strike="noStrike"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360" cy="3720960"/>
          </a:xfrm>
          <a:prstGeom prst="rect">
            <a:avLst/>
          </a:prstGeom>
        </p:spPr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680" cy="4466520"/>
          </a:xfrm>
          <a:prstGeom prst="rect">
            <a:avLst/>
          </a:prstGeom>
        </p:spPr>
        <p:txBody>
          <a:bodyPr lIns="90000" rIns="90000" tIns="46800" bIns="46800"/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pc="-1" strike="noStrike"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360" cy="3720960"/>
          </a:xfrm>
          <a:prstGeom prst="rect">
            <a:avLst/>
          </a:prstGeom>
        </p:spPr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680" cy="4466520"/>
          </a:xfrm>
          <a:prstGeom prst="rect">
            <a:avLst/>
          </a:prstGeom>
        </p:spPr>
        <p:txBody>
          <a:bodyPr lIns="90000" rIns="90000" tIns="46800" bIns="46800"/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pc="-1" strike="noStrike"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360" cy="3720960"/>
          </a:xfrm>
          <a:prstGeom prst="rect">
            <a:avLst/>
          </a:prstGeom>
        </p:spPr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680" cy="4466520"/>
          </a:xfrm>
          <a:prstGeom prst="rect">
            <a:avLst/>
          </a:prstGeom>
        </p:spPr>
        <p:txBody>
          <a:bodyPr lIns="90000" rIns="90000" tIns="46800" bIns="46800"/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pc="-1" strike="noStrike"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360" cy="3720960"/>
          </a:xfrm>
          <a:prstGeom prst="rect">
            <a:avLst/>
          </a:prstGeom>
        </p:spPr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680" cy="4466520"/>
          </a:xfrm>
          <a:prstGeom prst="rect">
            <a:avLst/>
          </a:prstGeom>
        </p:spPr>
        <p:txBody>
          <a:bodyPr lIns="90000" rIns="90000" tIns="46800" bIns="46800"/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pc="-1" strike="noStrike"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360" cy="3720960"/>
          </a:xfrm>
          <a:prstGeom prst="rect">
            <a:avLst/>
          </a:prstGeom>
        </p:spPr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680" cy="4466520"/>
          </a:xfrm>
          <a:prstGeom prst="rect">
            <a:avLst/>
          </a:prstGeom>
        </p:spPr>
        <p:txBody>
          <a:bodyPr lIns="90000" rIns="90000" tIns="46800" bIns="46800"/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pc="-1" strike="noStrike"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360" cy="372096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680" cy="4466520"/>
          </a:xfrm>
          <a:prstGeom prst="rect">
            <a:avLst/>
          </a:prstGeom>
        </p:spPr>
        <p:txBody>
          <a:bodyPr lIns="90000" rIns="90000" tIns="46800" bIns="46800"/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pc="-1" strike="noStrike"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360" cy="3720960"/>
          </a:xfrm>
          <a:prstGeom prst="rect">
            <a:avLst/>
          </a:prstGeom>
        </p:spPr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680" cy="4466520"/>
          </a:xfrm>
          <a:prstGeom prst="rect">
            <a:avLst/>
          </a:prstGeom>
        </p:spPr>
        <p:txBody>
          <a:bodyPr lIns="90000" rIns="90000" tIns="46800" bIns="46800"/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pc="-1" strike="noStrike"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360" cy="3720960"/>
          </a:xfrm>
          <a:prstGeom prst="rect">
            <a:avLst/>
          </a:prstGeom>
        </p:spPr>
      </p:sp>
      <p:sp>
        <p:nvSpPr>
          <p:cNvPr id="292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680" cy="4466520"/>
          </a:xfrm>
          <a:prstGeom prst="rect">
            <a:avLst/>
          </a:prstGeom>
        </p:spPr>
        <p:txBody>
          <a:bodyPr lIns="90000" rIns="90000" tIns="46800" bIns="46800"/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pc="-1" strike="noStrike"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360" cy="3720960"/>
          </a:xfrm>
          <a:prstGeom prst="rect">
            <a:avLst/>
          </a:prstGeom>
        </p:spPr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680" cy="4466520"/>
          </a:xfrm>
          <a:prstGeom prst="rect">
            <a:avLst/>
          </a:prstGeom>
        </p:spPr>
        <p:txBody>
          <a:bodyPr lIns="90000" rIns="90000" tIns="46800" bIns="46800"/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pc="-1" strike="noStrike"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360" cy="3720960"/>
          </a:xfrm>
          <a:prstGeom prst="rect">
            <a:avLst/>
          </a:prstGeom>
        </p:spPr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680" cy="4466520"/>
          </a:xfrm>
          <a:prstGeom prst="rect">
            <a:avLst/>
          </a:prstGeom>
        </p:spPr>
        <p:txBody>
          <a:bodyPr lIns="90000" rIns="90000" tIns="46800" bIns="46800"/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pc="-1" strike="noStrike"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360" cy="3720960"/>
          </a:xfrm>
          <a:prstGeom prst="rect">
            <a:avLst/>
          </a:prstGeom>
        </p:spPr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680" cy="4466520"/>
          </a:xfrm>
          <a:prstGeom prst="rect">
            <a:avLst/>
          </a:prstGeom>
        </p:spPr>
        <p:txBody>
          <a:bodyPr lIns="90000" rIns="90000" tIns="46800" bIns="46800"/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pc="-1" strike="noStrike"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360" cy="3720960"/>
          </a:xfrm>
          <a:prstGeom prst="rect">
            <a:avLst/>
          </a:prstGeom>
        </p:spPr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680" cy="4466520"/>
          </a:xfrm>
          <a:prstGeom prst="rect">
            <a:avLst/>
          </a:prstGeom>
        </p:spPr>
        <p:txBody>
          <a:bodyPr lIns="90000" rIns="90000" tIns="46800" bIns="46800"/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pc="-1" strike="noStrike"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360" cy="3720960"/>
          </a:xfrm>
          <a:prstGeom prst="rect">
            <a:avLst/>
          </a:prstGeom>
        </p:spPr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680" cy="4466520"/>
          </a:xfrm>
          <a:prstGeom prst="rect">
            <a:avLst/>
          </a:prstGeom>
        </p:spPr>
        <p:txBody>
          <a:bodyPr lIns="90000" rIns="90000" tIns="46800" bIns="46800"/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pc="-1" strike="noStrike"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360" cy="3720960"/>
          </a:xfrm>
          <a:prstGeom prst="rect">
            <a:avLst/>
          </a:prstGeom>
        </p:spPr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680" cy="4466520"/>
          </a:xfrm>
          <a:prstGeom prst="rect">
            <a:avLst/>
          </a:prstGeom>
        </p:spPr>
        <p:txBody>
          <a:bodyPr lIns="90000" rIns="90000" tIns="46800" bIns="46800"/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pc="-1" strike="noStrike"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360" cy="3720960"/>
          </a:xfrm>
          <a:prstGeom prst="rect">
            <a:avLst/>
          </a:prstGeom>
        </p:spPr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680" cy="4466520"/>
          </a:xfrm>
          <a:prstGeom prst="rect">
            <a:avLst/>
          </a:prstGeom>
        </p:spPr>
        <p:txBody>
          <a:bodyPr lIns="90000" rIns="90000" tIns="46800" bIns="46800"/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pc="-1" strike="noStrike"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360" cy="3720960"/>
          </a:xfrm>
          <a:prstGeom prst="rect">
            <a:avLst/>
          </a:prstGeom>
        </p:spPr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680" cy="4466520"/>
          </a:xfrm>
          <a:prstGeom prst="rect">
            <a:avLst/>
          </a:prstGeom>
        </p:spPr>
        <p:txBody>
          <a:bodyPr lIns="90000" rIns="90000" tIns="46800" bIns="46800"/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pc="-1" strike="noStrike"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8920" cy="958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359640" y="1224000"/>
            <a:ext cx="935892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359640" y="3856320"/>
            <a:ext cx="935892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8920" cy="958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359640" y="1224000"/>
            <a:ext cx="456696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155200" y="1224000"/>
            <a:ext cx="456696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359640" y="3856320"/>
            <a:ext cx="456696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155200" y="3856320"/>
            <a:ext cx="456696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8920" cy="958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359640" y="1224000"/>
            <a:ext cx="301320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524040" y="1224000"/>
            <a:ext cx="301320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688080" y="1224000"/>
            <a:ext cx="301320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359640" y="3856320"/>
            <a:ext cx="301320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3524040" y="3856320"/>
            <a:ext cx="301320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6688080" y="3856320"/>
            <a:ext cx="301320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8920" cy="958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359640" y="1224000"/>
            <a:ext cx="9358920" cy="5040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8920" cy="958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359640" y="1224000"/>
            <a:ext cx="9358920" cy="50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8920" cy="958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359640" y="1224000"/>
            <a:ext cx="4566960" cy="50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155200" y="1224000"/>
            <a:ext cx="4566960" cy="50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8920" cy="958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359640" y="48960"/>
            <a:ext cx="9358920" cy="44434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8920" cy="958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59640" y="1224000"/>
            <a:ext cx="456696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55200" y="1224000"/>
            <a:ext cx="4566960" cy="50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359640" y="3856320"/>
            <a:ext cx="456696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8920" cy="958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359640" y="1224000"/>
            <a:ext cx="9358920" cy="5040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8920" cy="958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359640" y="1224000"/>
            <a:ext cx="4566960" cy="50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155200" y="1224000"/>
            <a:ext cx="456696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155200" y="3856320"/>
            <a:ext cx="456696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8920" cy="958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359640" y="1224000"/>
            <a:ext cx="456696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155200" y="1224000"/>
            <a:ext cx="456696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359640" y="3856320"/>
            <a:ext cx="935892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8920" cy="958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359640" y="1224000"/>
            <a:ext cx="935892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59640" y="3856320"/>
            <a:ext cx="935892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8920" cy="958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359640" y="1224000"/>
            <a:ext cx="456696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5155200" y="1224000"/>
            <a:ext cx="456696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359640" y="3856320"/>
            <a:ext cx="456696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5155200" y="3856320"/>
            <a:ext cx="456696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8920" cy="958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359640" y="1224000"/>
            <a:ext cx="301320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3524040" y="1224000"/>
            <a:ext cx="301320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6688080" y="1224000"/>
            <a:ext cx="301320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359640" y="3856320"/>
            <a:ext cx="301320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3524040" y="3856320"/>
            <a:ext cx="301320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6688080" y="3856320"/>
            <a:ext cx="301320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8920" cy="958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359640" y="1224000"/>
            <a:ext cx="9358920" cy="50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8920" cy="958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359640" y="1224000"/>
            <a:ext cx="4566960" cy="50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5200" y="1224000"/>
            <a:ext cx="4566960" cy="50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8920" cy="958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359640" y="48960"/>
            <a:ext cx="9358920" cy="44434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8920" cy="958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359640" y="1224000"/>
            <a:ext cx="456696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5200" y="1224000"/>
            <a:ext cx="4566960" cy="50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359640" y="3856320"/>
            <a:ext cx="456696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8920" cy="958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359640" y="1224000"/>
            <a:ext cx="4566960" cy="50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5200" y="1224000"/>
            <a:ext cx="456696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155200" y="3856320"/>
            <a:ext cx="456696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8920" cy="958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359640" y="1224000"/>
            <a:ext cx="456696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155200" y="1224000"/>
            <a:ext cx="456696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359640" y="3856320"/>
            <a:ext cx="9358920" cy="240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wmf"/><Relationship Id="rId5" Type="http://schemas.openxmlformats.org/officeDocument/2006/relationships/image" Target="../media/image4.wmf"/><Relationship Id="rId6" Type="http://schemas.openxmlformats.org/officeDocument/2006/relationships/image" Target="../media/image5.wmf"/><Relationship Id="rId7" Type="http://schemas.openxmlformats.org/officeDocument/2006/relationships/image" Target="../media/image6.bmp"/><Relationship Id="rId8" Type="http://schemas.openxmlformats.org/officeDocument/2006/relationships/slideLayout" Target="../slideLayouts/slideLayout1.xml"/><Relationship Id="rId9" Type="http://schemas.openxmlformats.org/officeDocument/2006/relationships/slideLayout" Target="../slideLayouts/slideLayout2.xml"/><Relationship Id="rId10" Type="http://schemas.openxmlformats.org/officeDocument/2006/relationships/slideLayout" Target="../slideLayouts/slideLayout3.xml"/><Relationship Id="rId11" Type="http://schemas.openxmlformats.org/officeDocument/2006/relationships/slideLayout" Target="../slideLayouts/slideLayout4.xml"/><Relationship Id="rId12" Type="http://schemas.openxmlformats.org/officeDocument/2006/relationships/slideLayout" Target="../slideLayouts/slideLayout5.xml"/><Relationship Id="rId13" Type="http://schemas.openxmlformats.org/officeDocument/2006/relationships/slideLayout" Target="../slideLayouts/slideLayout6.xml"/><Relationship Id="rId14" Type="http://schemas.openxmlformats.org/officeDocument/2006/relationships/slideLayout" Target="../slideLayouts/slideLayout7.xml"/><Relationship Id="rId15" Type="http://schemas.openxmlformats.org/officeDocument/2006/relationships/slideLayout" Target="../slideLayouts/slideLayout8.xml"/><Relationship Id="rId16" Type="http://schemas.openxmlformats.org/officeDocument/2006/relationships/slideLayout" Target="../slideLayouts/slideLayout9.xml"/><Relationship Id="rId17" Type="http://schemas.openxmlformats.org/officeDocument/2006/relationships/slideLayout" Target="../slideLayouts/slideLayout10.xml"/><Relationship Id="rId18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9.wmf"/><Relationship Id="rId5" Type="http://schemas.openxmlformats.org/officeDocument/2006/relationships/image" Target="../media/image10.wmf"/><Relationship Id="rId6" Type="http://schemas.openxmlformats.org/officeDocument/2006/relationships/image" Target="../media/image11.wmf"/><Relationship Id="rId7" Type="http://schemas.openxmlformats.org/officeDocument/2006/relationships/image" Target="../media/image12.bmp"/><Relationship Id="rId8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360" y="360"/>
            <a:ext cx="10078920" cy="1080720"/>
          </a:xfrm>
          <a:prstGeom prst="rect">
            <a:avLst/>
          </a:prstGeom>
          <a:blipFill rotWithShape="0">
            <a:blip r:embed="rId3"/>
            <a:tile/>
          </a:blipFill>
          <a:ln w="720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" name="" descr=""/>
          <p:cNvPicPr/>
          <p:nvPr/>
        </p:nvPicPr>
        <p:blipFill>
          <a:blip r:embed="rId4"/>
          <a:stretch/>
        </p:blipFill>
        <p:spPr>
          <a:xfrm>
            <a:off x="0" y="9330840"/>
            <a:ext cx="24677280" cy="4017960"/>
          </a:xfrm>
          <a:prstGeom prst="rect">
            <a:avLst/>
          </a:prstGeom>
          <a:ln>
            <a:noFill/>
          </a:ln>
        </p:spPr>
      </p:pic>
      <p:pic>
        <p:nvPicPr>
          <p:cNvPr id="2" name="" descr=""/>
          <p:cNvPicPr/>
          <p:nvPr/>
        </p:nvPicPr>
        <p:blipFill>
          <a:blip r:embed="rId5"/>
          <a:stretch/>
        </p:blipFill>
        <p:spPr>
          <a:xfrm>
            <a:off x="0" y="9330840"/>
            <a:ext cx="24677280" cy="4017960"/>
          </a:xfrm>
          <a:prstGeom prst="rect">
            <a:avLst/>
          </a:prstGeom>
          <a:ln>
            <a:noFill/>
          </a:ln>
        </p:spPr>
      </p:pic>
      <p:pic>
        <p:nvPicPr>
          <p:cNvPr id="3" name="" descr=""/>
          <p:cNvPicPr/>
          <p:nvPr/>
        </p:nvPicPr>
        <p:blipFill>
          <a:blip r:embed="rId6"/>
          <a:stretch/>
        </p:blipFill>
        <p:spPr>
          <a:xfrm>
            <a:off x="0" y="9330840"/>
            <a:ext cx="24677280" cy="4017960"/>
          </a:xfrm>
          <a:prstGeom prst="rect">
            <a:avLst/>
          </a:prstGeom>
          <a:ln>
            <a:noFill/>
          </a:ln>
        </p:spPr>
      </p:pic>
      <p:pic>
        <p:nvPicPr>
          <p:cNvPr id="4" name="" descr=""/>
          <p:cNvPicPr/>
          <p:nvPr/>
        </p:nvPicPr>
        <p:blipFill>
          <a:blip r:embed="rId7"/>
          <a:stretch/>
        </p:blipFill>
        <p:spPr>
          <a:xfrm>
            <a:off x="-2520" y="6471720"/>
            <a:ext cx="10081800" cy="1079640"/>
          </a:xfrm>
          <a:prstGeom prst="rect">
            <a:avLst/>
          </a:prstGeom>
          <a:ln>
            <a:noFill/>
          </a:ln>
        </p:spPr>
      </p:pic>
      <p:sp>
        <p:nvSpPr>
          <p:cNvPr id="5" name="PlaceHolder 2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8920" cy="95832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GB" sz="1800" spc="-1" strike="noStrike">
                <a:latin typeface="Arial"/>
              </a:rPr>
              <a:t>Format des Titeltextes durch Klicken bearbeiten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28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Format des Gliederungstextes durch Klicken bearbeiten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Zweite Gliederungsebene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Dritte Gliederungsebene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Vierte Gliederungsebene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Fünfte Gliederungsebene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Sechste Gliederungsebene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Siebte Gliederungsebene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60" r:id="rId19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360" y="360"/>
            <a:ext cx="10078920" cy="1080720"/>
          </a:xfrm>
          <a:prstGeom prst="rect">
            <a:avLst/>
          </a:prstGeom>
          <a:blipFill rotWithShape="0">
            <a:blip r:embed="rId3"/>
            <a:tile/>
          </a:blipFill>
          <a:ln w="720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4" name="" descr=""/>
          <p:cNvPicPr/>
          <p:nvPr/>
        </p:nvPicPr>
        <p:blipFill>
          <a:blip r:embed="rId4"/>
          <a:stretch/>
        </p:blipFill>
        <p:spPr>
          <a:xfrm>
            <a:off x="0" y="9330840"/>
            <a:ext cx="24677280" cy="4017960"/>
          </a:xfrm>
          <a:prstGeom prst="rect">
            <a:avLst/>
          </a:prstGeom>
          <a:ln>
            <a:noFill/>
          </a:ln>
        </p:spPr>
      </p:pic>
      <p:pic>
        <p:nvPicPr>
          <p:cNvPr id="45" name="" descr=""/>
          <p:cNvPicPr/>
          <p:nvPr/>
        </p:nvPicPr>
        <p:blipFill>
          <a:blip r:embed="rId5"/>
          <a:stretch/>
        </p:blipFill>
        <p:spPr>
          <a:xfrm>
            <a:off x="0" y="9330840"/>
            <a:ext cx="24677280" cy="4017960"/>
          </a:xfrm>
          <a:prstGeom prst="rect">
            <a:avLst/>
          </a:prstGeom>
          <a:ln>
            <a:noFill/>
          </a:ln>
        </p:spPr>
      </p:pic>
      <p:pic>
        <p:nvPicPr>
          <p:cNvPr id="46" name="" descr=""/>
          <p:cNvPicPr/>
          <p:nvPr/>
        </p:nvPicPr>
        <p:blipFill>
          <a:blip r:embed="rId6"/>
          <a:stretch/>
        </p:blipFill>
        <p:spPr>
          <a:xfrm>
            <a:off x="0" y="9330840"/>
            <a:ext cx="24677280" cy="4017960"/>
          </a:xfrm>
          <a:prstGeom prst="rect">
            <a:avLst/>
          </a:prstGeom>
          <a:ln>
            <a:noFill/>
          </a:ln>
        </p:spPr>
      </p:pic>
      <p:pic>
        <p:nvPicPr>
          <p:cNvPr id="47" name="" descr=""/>
          <p:cNvPicPr/>
          <p:nvPr/>
        </p:nvPicPr>
        <p:blipFill>
          <a:blip r:embed="rId7"/>
          <a:stretch/>
        </p:blipFill>
        <p:spPr>
          <a:xfrm>
            <a:off x="-2520" y="6471720"/>
            <a:ext cx="10081800" cy="1079640"/>
          </a:xfrm>
          <a:prstGeom prst="rect">
            <a:avLst/>
          </a:prstGeom>
          <a:ln>
            <a:noFill/>
          </a:ln>
        </p:spPr>
      </p:pic>
      <p:sp>
        <p:nvSpPr>
          <p:cNvPr id="48" name="PlaceHolder 2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8920" cy="95832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GB" sz="1800" spc="-1" strike="noStrike">
                <a:latin typeface="Arial"/>
              </a:rPr>
              <a:t>Format des Titeltextes durch Klicken bearbeiten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359640" y="1224000"/>
            <a:ext cx="9358920" cy="50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Format des Gliederungstextes durch Klicken bearbeiten</a:t>
            </a:r>
            <a:endParaRPr b="0" lang="en-GB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latin typeface="Arial"/>
              </a:rPr>
              <a:t>Zweite Gliederungsebene</a:t>
            </a:r>
            <a:endParaRPr b="0" lang="en-GB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Dritte Gliederungsebene</a:t>
            </a:r>
            <a:endParaRPr b="0" lang="en-GB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latin typeface="Arial"/>
              </a:rPr>
              <a:t>Vierte Gliederungsebene</a:t>
            </a:r>
            <a:endParaRPr b="0" lang="en-GB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Fünfte Gliederungsebene</a:t>
            </a:r>
            <a:endParaRPr b="0" lang="en-GB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Sechste Gliederungsebene</a:t>
            </a:r>
            <a:endParaRPr b="0" lang="en-GB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Siebte Gliederungsebene</a:t>
            </a:r>
            <a:endParaRPr b="0" lang="en-GB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png"/><Relationship Id="rId3" Type="http://schemas.openxmlformats.org/officeDocument/2006/relationships/image" Target="../media/image15.wmf"/><Relationship Id="rId4" Type="http://schemas.openxmlformats.org/officeDocument/2006/relationships/hyperlink" Target="http://www.ibtp-koschuch.com/" TargetMode="External"/><Relationship Id="rId5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2.wmf"/><Relationship Id="rId2" Type="http://schemas.openxmlformats.org/officeDocument/2006/relationships/image" Target="../media/image43.wmf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wmf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wmf"/><Relationship Id="rId8" Type="http://schemas.openxmlformats.org/officeDocument/2006/relationships/slideLayout" Target="../slideLayouts/slideLayout13.xml"/><Relationship Id="rId9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3.wmf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wmf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" descr=""/>
          <p:cNvPicPr/>
          <p:nvPr/>
        </p:nvPicPr>
        <p:blipFill>
          <a:blip r:embed="rId2"/>
          <a:stretch/>
        </p:blipFill>
        <p:spPr>
          <a:xfrm>
            <a:off x="-650880" y="360"/>
            <a:ext cx="11381400" cy="7560000"/>
          </a:xfrm>
          <a:prstGeom prst="rect">
            <a:avLst/>
          </a:prstGeom>
          <a:ln>
            <a:noFill/>
          </a:ln>
        </p:spPr>
      </p:pic>
      <p:sp>
        <p:nvSpPr>
          <p:cNvPr id="93" name="CustomShape 1"/>
          <p:cNvSpPr/>
          <p:nvPr/>
        </p:nvSpPr>
        <p:spPr>
          <a:xfrm>
            <a:off x="1799640" y="2147040"/>
            <a:ext cx="6708240" cy="973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2400" spc="-1" strike="noStrike">
                <a:solidFill>
                  <a:srgbClr val="ffff00"/>
                </a:solidFill>
                <a:latin typeface="Times New Roman"/>
              </a:rPr>
              <a:t>PULSE-DOPPLER RADAR-SYSTEM FOR 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2400" spc="-1" strike="noStrike">
                <a:solidFill>
                  <a:srgbClr val="ffff00"/>
                </a:solidFill>
                <a:latin typeface="Times New Roman"/>
              </a:rPr>
              <a:t>ALPINE MASS MOVEMENT MONITORING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94" name="CustomShape 2"/>
          <p:cNvSpPr/>
          <p:nvPr/>
        </p:nvSpPr>
        <p:spPr>
          <a:xfrm>
            <a:off x="8999280" y="7033320"/>
            <a:ext cx="857160" cy="777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fld id="{651C79B9-B897-401C-BF60-E23A2B165F51}" type="slidenum">
              <a:rPr b="0" lang="en-GB" sz="1800" spc="-1" strike="noStrike">
                <a:solidFill>
                  <a:srgbClr val="000000"/>
                </a:solidFill>
                <a:latin typeface="Times New Roman"/>
              </a:rPr>
              <a:t>&lt;Foliennummer&gt;</a:t>
            </a:fld>
            <a:r>
              <a:rPr b="0" lang="en-GB" sz="1800" spc="-1" strike="noStrike">
                <a:solidFill>
                  <a:srgbClr val="000000"/>
                </a:solidFill>
                <a:latin typeface="Times New Roman"/>
              </a:rPr>
              <a:t>/</a:t>
            </a:r>
            <a:fld id="{548FB67D-1CCB-48DA-9AE8-7F85FAC295DF}" type="slidecount">
              <a:rPr b="0" lang="en-GB" sz="1800" spc="-1" strike="noStrike">
                <a:solidFill>
                  <a:srgbClr val="000000"/>
                </a:solidFill>
                <a:latin typeface="Times New Roman"/>
              </a:rPr>
              <a:t>25</a:t>
            </a:fld>
            <a:endParaRPr b="0" lang="en-GB" sz="1800" spc="-1" strike="noStrike">
              <a:latin typeface="Arial"/>
            </a:endParaRPr>
          </a:p>
        </p:txBody>
      </p:sp>
      <p:pic>
        <p:nvPicPr>
          <p:cNvPr id="95" name="" descr=""/>
          <p:cNvPicPr/>
          <p:nvPr/>
        </p:nvPicPr>
        <p:blipFill>
          <a:blip r:embed="rId3"/>
          <a:stretch/>
        </p:blipFill>
        <p:spPr>
          <a:xfrm>
            <a:off x="1382040" y="555840"/>
            <a:ext cx="7486920" cy="959040"/>
          </a:xfrm>
          <a:prstGeom prst="rect">
            <a:avLst/>
          </a:prstGeom>
          <a:ln>
            <a:noFill/>
          </a:ln>
        </p:spPr>
      </p:pic>
      <p:grpSp>
        <p:nvGrpSpPr>
          <p:cNvPr id="96" name="Group 3"/>
          <p:cNvGrpSpPr/>
          <p:nvPr/>
        </p:nvGrpSpPr>
        <p:grpSpPr>
          <a:xfrm>
            <a:off x="1388880" y="4179600"/>
            <a:ext cx="7608240" cy="3039120"/>
            <a:chOff x="1388880" y="4179600"/>
            <a:chExt cx="7608240" cy="3039120"/>
          </a:xfrm>
        </p:grpSpPr>
        <p:sp>
          <p:nvSpPr>
            <p:cNvPr id="97" name="CustomShape 4"/>
            <p:cNvSpPr/>
            <p:nvPr/>
          </p:nvSpPr>
          <p:spPr>
            <a:xfrm>
              <a:off x="1388880" y="4199760"/>
              <a:ext cx="3389040" cy="3018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0" lang="en-GB" sz="1400" spc="-1" strike="noStrike">
                  <a:solidFill>
                    <a:srgbClr val="ffff00"/>
                  </a:solidFill>
                  <a:latin typeface="Times New Roman"/>
                </a:rPr>
                <a:t>DI Dr. techn. Koschuch Richard</a:t>
              </a:r>
              <a:endParaRPr b="0" lang="en-GB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en-GB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en-GB" sz="1400" spc="-1" strike="noStrike">
                  <a:solidFill>
                    <a:srgbClr val="ffff00"/>
                  </a:solidFill>
                  <a:latin typeface="Times New Roman"/>
                </a:rPr>
                <a:t>IBTP Koschuch e.U.</a:t>
              </a:r>
              <a:endParaRPr b="0" lang="en-GB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en-GB" sz="1400" spc="-1" strike="noStrike">
                  <a:solidFill>
                    <a:srgbClr val="ffff00"/>
                  </a:solidFill>
                  <a:latin typeface="Times New Roman"/>
                </a:rPr>
                <a:t>Langegg 31</a:t>
              </a:r>
              <a:endParaRPr b="0" lang="en-GB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en-GB" sz="1400" spc="-1" strike="noStrike">
                  <a:solidFill>
                    <a:srgbClr val="ffff00"/>
                  </a:solidFill>
                  <a:latin typeface="Times New Roman"/>
                </a:rPr>
                <a:t>A-8463 Glanz an der Weinstraße</a:t>
              </a:r>
              <a:endParaRPr b="0" lang="en-GB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en-GB" sz="1400" spc="-1" strike="noStrike">
                  <a:solidFill>
                    <a:srgbClr val="ffff00"/>
                  </a:solidFill>
                  <a:latin typeface="Times New Roman"/>
                </a:rPr>
                <a:t>+ 43 / 699 18448542</a:t>
              </a:r>
              <a:endParaRPr b="0" lang="en-GB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en-GB" sz="1400" spc="-1" strike="noStrike">
                  <a:solidFill>
                    <a:srgbClr val="ffff00"/>
                  </a:solidFill>
                  <a:latin typeface="Times New Roman"/>
                </a:rPr>
                <a:t>office@ibtp-koschuch.com</a:t>
              </a:r>
              <a:endParaRPr b="0" lang="en-GB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en-GB" sz="1400" spc="-1" strike="noStrike" u="sng">
                  <a:solidFill>
                    <a:srgbClr val="0000ff"/>
                  </a:solidFill>
                  <a:uFillTx/>
                  <a:latin typeface="Times New Roman"/>
                  <a:hlinkClick r:id="rId4"/>
                </a:rPr>
                <a:t>www.ibtp-koschuch.com</a:t>
              </a:r>
              <a:endParaRPr b="0" lang="en-GB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en-GB" sz="1400" spc="-1" strike="noStrike">
                  <a:solidFill>
                    <a:srgbClr val="ffff00"/>
                  </a:solidFill>
                  <a:latin typeface="Times New Roman"/>
                </a:rPr>
                <a:t>www.avalancheradar.com </a:t>
              </a:r>
              <a:endParaRPr b="0" lang="en-GB" sz="1400" spc="-1" strike="noStrike">
                <a:latin typeface="Arial"/>
              </a:endParaRPr>
            </a:p>
          </p:txBody>
        </p:sp>
        <p:sp>
          <p:nvSpPr>
            <p:cNvPr id="98" name="CustomShape 5"/>
            <p:cNvSpPr/>
            <p:nvPr/>
          </p:nvSpPr>
          <p:spPr>
            <a:xfrm>
              <a:off x="5221080" y="4179600"/>
              <a:ext cx="3776040" cy="3018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0" lang="en-GB" sz="1400" spc="-1" strike="noStrike">
                  <a:solidFill>
                    <a:srgbClr val="ffff00"/>
                  </a:solidFill>
                  <a:latin typeface="Times New Roman"/>
                </a:rPr>
                <a:t>Acknowledgments:</a:t>
              </a:r>
              <a:endParaRPr b="0" lang="en-GB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en-GB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en-GB" sz="1400" spc="-1" strike="noStrike">
                  <a:solidFill>
                    <a:srgbClr val="ffff00"/>
                  </a:solidFill>
                  <a:latin typeface="Times New Roman"/>
                </a:rPr>
                <a:t>Uni. Prof. Dr. Huebl </a:t>
              </a:r>
              <a:endParaRPr b="0" lang="en-GB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en-GB" sz="1400" spc="-1" strike="noStrike">
                  <a:solidFill>
                    <a:srgbClr val="ffff00"/>
                  </a:solidFill>
                  <a:latin typeface="Times New Roman"/>
                </a:rPr>
                <a:t>Institute of Mountain Risk Engineering; BOKU</a:t>
              </a:r>
              <a:endParaRPr b="0" lang="en-GB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en-GB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en-GB" sz="1400" spc="-1" strike="noStrike">
                  <a:solidFill>
                    <a:srgbClr val="ffff00"/>
                  </a:solidFill>
                  <a:latin typeface="Times New Roman"/>
                </a:rPr>
                <a:t>Dr. Brauner </a:t>
              </a:r>
              <a:endParaRPr b="0" lang="en-GB" sz="1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en-GB" sz="1400" spc="-1" strike="noStrike">
                  <a:solidFill>
                    <a:srgbClr val="ffff00"/>
                  </a:solidFill>
                  <a:latin typeface="Times New Roman"/>
                  <a:ea typeface="Arial"/>
                </a:rPr>
                <a:t>ÖBB-Infrastruktur AG  </a:t>
              </a:r>
              <a:endParaRPr b="0" lang="en-GB" sz="14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329760" y="284400"/>
            <a:ext cx="9391320" cy="71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64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Debris Flow Lattenbach 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27" name="CustomShape 2"/>
          <p:cNvSpPr/>
          <p:nvPr/>
        </p:nvSpPr>
        <p:spPr>
          <a:xfrm>
            <a:off x="492480" y="1044000"/>
            <a:ext cx="7606080" cy="53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GB" sz="2600" spc="-1" strike="noStrike">
                <a:solidFill>
                  <a:srgbClr val="00ffff"/>
                </a:solidFill>
                <a:latin typeface="Source Sans Pro Black"/>
              </a:rPr>
              <a:t>Data Analysis 23-26.08.2012: Example Data Frame</a:t>
            </a:r>
            <a:r>
              <a:rPr b="0" lang="en-GB" sz="2600" spc="-1" strike="noStrike">
                <a:solidFill>
                  <a:srgbClr val="00ffff"/>
                </a:solidFill>
                <a:latin typeface="Source Sans Pro Black"/>
              </a:rPr>
              <a:t> </a:t>
            </a:r>
            <a:endParaRPr b="0" lang="en-GB" sz="2600" spc="-1" strike="noStrike">
              <a:latin typeface="Arial"/>
            </a:endParaRPr>
          </a:p>
        </p:txBody>
      </p:sp>
      <p:pic>
        <p:nvPicPr>
          <p:cNvPr id="128" name="" descr=""/>
          <p:cNvPicPr/>
          <p:nvPr/>
        </p:nvPicPr>
        <p:blipFill>
          <a:blip r:embed="rId1"/>
          <a:stretch/>
        </p:blipFill>
        <p:spPr>
          <a:xfrm>
            <a:off x="2026440" y="1512000"/>
            <a:ext cx="6493680" cy="4876920"/>
          </a:xfrm>
          <a:prstGeom prst="rect">
            <a:avLst/>
          </a:prstGeom>
          <a:ln>
            <a:noFill/>
          </a:ln>
        </p:spPr>
      </p:pic>
      <p:grpSp>
        <p:nvGrpSpPr>
          <p:cNvPr id="129" name="Group 3"/>
          <p:cNvGrpSpPr/>
          <p:nvPr/>
        </p:nvGrpSpPr>
        <p:grpSpPr>
          <a:xfrm>
            <a:off x="4571640" y="2111760"/>
            <a:ext cx="460080" cy="2161080"/>
            <a:chOff x="4571640" y="2111760"/>
            <a:chExt cx="460080" cy="2161080"/>
          </a:xfrm>
        </p:grpSpPr>
        <p:sp>
          <p:nvSpPr>
            <p:cNvPr id="130" name="Line 4"/>
            <p:cNvSpPr/>
            <p:nvPr/>
          </p:nvSpPr>
          <p:spPr>
            <a:xfrm>
              <a:off x="4751640" y="2111760"/>
              <a:ext cx="360" cy="1980000"/>
            </a:xfrm>
            <a:prstGeom prst="line">
              <a:avLst/>
            </a:prstGeom>
            <a:ln>
              <a:solidFill>
                <a:srgbClr val="00ff00"/>
              </a:solidFill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" name="CustomShape 5"/>
            <p:cNvSpPr/>
            <p:nvPr/>
          </p:nvSpPr>
          <p:spPr>
            <a:xfrm>
              <a:off x="4571640" y="2567880"/>
              <a:ext cx="460080" cy="1704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marL="179280" algn="ctr">
                <a:lnSpc>
                  <a:spcPct val="100000"/>
                </a:lnSpc>
              </a:pPr>
              <a:r>
                <a:rPr b="0" lang="en-GB" sz="1100" spc="-1" strike="noStrike">
                  <a:solidFill>
                    <a:srgbClr val="00ff00"/>
                  </a:solidFill>
                  <a:latin typeface="Times New Roman"/>
                </a:rPr>
                <a:t>D</a:t>
              </a:r>
              <a:endParaRPr b="0" lang="en-GB" sz="11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100" spc="-1" strike="noStrike">
                  <a:solidFill>
                    <a:srgbClr val="00ff00"/>
                  </a:solidFill>
                  <a:latin typeface="Times New Roman"/>
                </a:rPr>
                <a:t>I</a:t>
              </a:r>
              <a:endParaRPr b="0" lang="en-GB" sz="11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100" spc="-1" strike="noStrike">
                  <a:solidFill>
                    <a:srgbClr val="00ff00"/>
                  </a:solidFill>
                  <a:latin typeface="Times New Roman"/>
                </a:rPr>
                <a:t>S</a:t>
              </a:r>
              <a:endParaRPr b="0" lang="en-GB" sz="11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100" spc="-1" strike="noStrike">
                  <a:solidFill>
                    <a:srgbClr val="00ff00"/>
                  </a:solidFill>
                  <a:latin typeface="Times New Roman"/>
                </a:rPr>
                <a:t>T</a:t>
              </a:r>
              <a:endParaRPr b="0" lang="en-GB" sz="11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100" spc="-1" strike="noStrike">
                  <a:solidFill>
                    <a:srgbClr val="00ff00"/>
                  </a:solidFill>
                  <a:latin typeface="Times New Roman"/>
                </a:rPr>
                <a:t>A</a:t>
              </a:r>
              <a:endParaRPr b="0" lang="en-GB" sz="11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100" spc="-1" strike="noStrike">
                  <a:solidFill>
                    <a:srgbClr val="00ff00"/>
                  </a:solidFill>
                  <a:latin typeface="Times New Roman"/>
                </a:rPr>
                <a:t>N</a:t>
              </a:r>
              <a:endParaRPr b="0" lang="en-GB" sz="11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100" spc="-1" strike="noStrike">
                  <a:solidFill>
                    <a:srgbClr val="00ff00"/>
                  </a:solidFill>
                  <a:latin typeface="Times New Roman"/>
                </a:rPr>
                <a:t>C</a:t>
              </a:r>
              <a:endParaRPr b="0" lang="en-GB" sz="11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100" spc="-1" strike="noStrike">
                  <a:solidFill>
                    <a:srgbClr val="00ff00"/>
                  </a:solidFill>
                  <a:latin typeface="Times New Roman"/>
                </a:rPr>
                <a:t>E</a:t>
              </a:r>
              <a:endParaRPr b="0" lang="en-GB" sz="1100" spc="-1" strike="noStrike">
                <a:latin typeface="Arial"/>
              </a:endParaRPr>
            </a:p>
          </p:txBody>
        </p:sp>
      </p:grpSp>
      <p:sp>
        <p:nvSpPr>
          <p:cNvPr id="132" name="CustomShape 6"/>
          <p:cNvSpPr/>
          <p:nvPr/>
        </p:nvSpPr>
        <p:spPr>
          <a:xfrm>
            <a:off x="6276240" y="5117760"/>
            <a:ext cx="1674360" cy="53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GB" sz="1600" spc="-1" strike="noStrike">
                <a:solidFill>
                  <a:srgbClr val="ffff00"/>
                </a:solidFill>
                <a:latin typeface="Source Sans Pro Black"/>
              </a:rPr>
              <a:t>Velocity Spectrum</a:t>
            </a:r>
            <a:r>
              <a:rPr b="0" lang="en-GB" sz="2600" spc="-1" strike="noStrike">
                <a:solidFill>
                  <a:srgbClr val="000000"/>
                </a:solidFill>
                <a:latin typeface="Source Sans Pro Black"/>
              </a:rPr>
              <a:t> </a:t>
            </a:r>
            <a:endParaRPr b="0" lang="en-GB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329760" y="284400"/>
            <a:ext cx="9391320" cy="71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64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Debris Flow Lattenbach 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484560" y="1017000"/>
            <a:ext cx="9234000" cy="53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GB" sz="2600" spc="-1" strike="noStrike">
                <a:solidFill>
                  <a:srgbClr val="00ffff"/>
                </a:solidFill>
                <a:latin typeface="Source Sans Pro Black"/>
              </a:rPr>
              <a:t>Data Analysis 23-26.08.2012: RG 6 Low Water Level</a:t>
            </a:r>
            <a:r>
              <a:rPr b="0" lang="en-GB" sz="2600" spc="-1" strike="noStrike">
                <a:solidFill>
                  <a:srgbClr val="00ffff"/>
                </a:solidFill>
                <a:latin typeface="Source Sans Pro Black"/>
              </a:rPr>
              <a:t> </a:t>
            </a:r>
            <a:endParaRPr b="0" lang="en-GB" sz="2600" spc="-1" strike="noStrike">
              <a:latin typeface="Arial"/>
            </a:endParaRPr>
          </a:p>
        </p:txBody>
      </p:sp>
      <p:pic>
        <p:nvPicPr>
          <p:cNvPr id="135" name="" descr=""/>
          <p:cNvPicPr/>
          <p:nvPr/>
        </p:nvPicPr>
        <p:blipFill>
          <a:blip r:embed="rId1"/>
          <a:stretch/>
        </p:blipFill>
        <p:spPr>
          <a:xfrm>
            <a:off x="1941480" y="1477440"/>
            <a:ext cx="6407280" cy="4809600"/>
          </a:xfrm>
          <a:prstGeom prst="rect">
            <a:avLst/>
          </a:prstGeom>
          <a:ln>
            <a:noFill/>
          </a:ln>
        </p:spPr>
      </p:pic>
      <p:pic>
        <p:nvPicPr>
          <p:cNvPr id="136" name="" descr=""/>
          <p:cNvPicPr/>
          <p:nvPr/>
        </p:nvPicPr>
        <p:blipFill>
          <a:blip r:embed="rId2"/>
          <a:stretch/>
        </p:blipFill>
        <p:spPr>
          <a:xfrm>
            <a:off x="6119280" y="1550160"/>
            <a:ext cx="1875240" cy="1804680"/>
          </a:xfrm>
          <a:prstGeom prst="rect">
            <a:avLst/>
          </a:prstGeom>
          <a:ln>
            <a:noFill/>
          </a:ln>
        </p:spPr>
      </p:pic>
      <p:sp>
        <p:nvSpPr>
          <p:cNvPr id="137" name="Line 3"/>
          <p:cNvSpPr/>
          <p:nvPr/>
        </p:nvSpPr>
        <p:spPr>
          <a:xfrm flipH="1">
            <a:off x="5209920" y="2999160"/>
            <a:ext cx="1933200" cy="439200"/>
          </a:xfrm>
          <a:prstGeom prst="line">
            <a:avLst/>
          </a:prstGeom>
          <a:ln>
            <a:solidFill>
              <a:srgbClr val="e6ff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Line 4"/>
          <p:cNvSpPr/>
          <p:nvPr/>
        </p:nvSpPr>
        <p:spPr>
          <a:xfrm flipH="1">
            <a:off x="5055120" y="2999160"/>
            <a:ext cx="2088000" cy="2451960"/>
          </a:xfrm>
          <a:prstGeom prst="line">
            <a:avLst/>
          </a:prstGeom>
          <a:ln>
            <a:solidFill>
              <a:srgbClr val="e6ff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Line 5"/>
          <p:cNvSpPr/>
          <p:nvPr/>
        </p:nvSpPr>
        <p:spPr>
          <a:xfrm flipH="1">
            <a:off x="2644920" y="2999160"/>
            <a:ext cx="4498200" cy="420480"/>
          </a:xfrm>
          <a:prstGeom prst="line">
            <a:avLst/>
          </a:prstGeom>
          <a:ln>
            <a:solidFill>
              <a:srgbClr val="e6ff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CustomShape 6"/>
          <p:cNvSpPr/>
          <p:nvPr/>
        </p:nvSpPr>
        <p:spPr>
          <a:xfrm>
            <a:off x="2735640" y="2687760"/>
            <a:ext cx="1674360" cy="53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GB" sz="1600" spc="-1" strike="noStrike">
                <a:solidFill>
                  <a:srgbClr val="ffff00"/>
                </a:solidFill>
                <a:latin typeface="Source Sans Pro Black"/>
              </a:rPr>
              <a:t>Water Level</a:t>
            </a:r>
            <a:r>
              <a:rPr b="0" lang="en-GB" sz="2600" spc="-1" strike="noStrike">
                <a:solidFill>
                  <a:srgbClr val="000000"/>
                </a:solidFill>
                <a:latin typeface="Source Sans Pro Black"/>
              </a:rPr>
              <a:t> </a:t>
            </a:r>
            <a:endParaRPr b="0" lang="en-GB" sz="2600" spc="-1" strike="noStrike">
              <a:latin typeface="Arial"/>
            </a:endParaRPr>
          </a:p>
        </p:txBody>
      </p:sp>
      <p:sp>
        <p:nvSpPr>
          <p:cNvPr id="141" name="CustomShape 7"/>
          <p:cNvSpPr/>
          <p:nvPr/>
        </p:nvSpPr>
        <p:spPr>
          <a:xfrm>
            <a:off x="6047280" y="4943880"/>
            <a:ext cx="1674360" cy="53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GB" sz="1600" spc="-1" strike="noStrike">
                <a:solidFill>
                  <a:srgbClr val="ffff00"/>
                </a:solidFill>
                <a:latin typeface="Source Sans Pro Black"/>
              </a:rPr>
              <a:t>Velocity Spectrum</a:t>
            </a:r>
            <a:r>
              <a:rPr b="0" lang="en-GB" sz="2600" spc="-1" strike="noStrike">
                <a:solidFill>
                  <a:srgbClr val="000000"/>
                </a:solidFill>
                <a:latin typeface="Source Sans Pro Black"/>
              </a:rPr>
              <a:t> </a:t>
            </a:r>
            <a:endParaRPr b="0" lang="en-GB" sz="2600" spc="-1" strike="noStrike">
              <a:latin typeface="Arial"/>
            </a:endParaRPr>
          </a:p>
        </p:txBody>
      </p:sp>
      <p:grpSp>
        <p:nvGrpSpPr>
          <p:cNvPr id="142" name="Group 8"/>
          <p:cNvGrpSpPr/>
          <p:nvPr/>
        </p:nvGrpSpPr>
        <p:grpSpPr>
          <a:xfrm>
            <a:off x="4463640" y="2016000"/>
            <a:ext cx="460080" cy="1980000"/>
            <a:chOff x="4463640" y="2016000"/>
            <a:chExt cx="460080" cy="1980000"/>
          </a:xfrm>
        </p:grpSpPr>
        <p:sp>
          <p:nvSpPr>
            <p:cNvPr id="143" name="Line 9"/>
            <p:cNvSpPr/>
            <p:nvPr/>
          </p:nvSpPr>
          <p:spPr>
            <a:xfrm>
              <a:off x="4643280" y="2016000"/>
              <a:ext cx="360" cy="1980000"/>
            </a:xfrm>
            <a:prstGeom prst="line">
              <a:avLst/>
            </a:prstGeom>
            <a:ln>
              <a:solidFill>
                <a:srgbClr val="00ff00"/>
              </a:solidFill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4" name="CustomShape 10"/>
            <p:cNvSpPr/>
            <p:nvPr/>
          </p:nvSpPr>
          <p:spPr>
            <a:xfrm>
              <a:off x="4463640" y="2472120"/>
              <a:ext cx="460080" cy="1311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marL="179280" algn="ctr">
                <a:lnSpc>
                  <a:spcPct val="100000"/>
                </a:lnSpc>
              </a:pPr>
              <a:r>
                <a:rPr b="0" lang="en-GB" sz="1100" spc="-1" strike="noStrike">
                  <a:solidFill>
                    <a:srgbClr val="00ff00"/>
                  </a:solidFill>
                  <a:latin typeface="Times New Roman"/>
                </a:rPr>
                <a:t>3</a:t>
              </a:r>
              <a:endParaRPr b="0" lang="en-GB" sz="11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endParaRPr b="0" lang="en-GB" sz="11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100" spc="-1" strike="noStrike">
                  <a:solidFill>
                    <a:srgbClr val="00ff00"/>
                  </a:solidFill>
                  <a:latin typeface="Times New Roman"/>
                </a:rPr>
                <a:t>D</a:t>
              </a:r>
              <a:endParaRPr b="0" lang="en-GB" sz="11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100" spc="-1" strike="noStrike">
                  <a:solidFill>
                    <a:srgbClr val="00ff00"/>
                  </a:solidFill>
                  <a:latin typeface="Times New Roman"/>
                </a:rPr>
                <a:t>A</a:t>
              </a:r>
              <a:endParaRPr b="0" lang="en-GB" sz="11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100" spc="-1" strike="noStrike">
                  <a:solidFill>
                    <a:srgbClr val="00ff00"/>
                  </a:solidFill>
                  <a:latin typeface="Times New Roman"/>
                </a:rPr>
                <a:t>Y</a:t>
              </a:r>
              <a:endParaRPr b="0" lang="en-GB" sz="11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100" spc="-1" strike="noStrike">
                  <a:solidFill>
                    <a:srgbClr val="00ff00"/>
                  </a:solidFill>
                  <a:latin typeface="Times New Roman"/>
                </a:rPr>
                <a:t>S</a:t>
              </a:r>
              <a:endParaRPr b="0" lang="en-GB" sz="11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329760" y="284400"/>
            <a:ext cx="9391320" cy="71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64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Debris Flow Lattenbach 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46" name="CustomShape 2"/>
          <p:cNvSpPr/>
          <p:nvPr/>
        </p:nvSpPr>
        <p:spPr>
          <a:xfrm>
            <a:off x="484560" y="1017000"/>
            <a:ext cx="9234000" cy="53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GB" sz="2600" spc="-1" strike="noStrike">
                <a:solidFill>
                  <a:srgbClr val="00ffff"/>
                </a:solidFill>
                <a:latin typeface="Source Sans Pro Black"/>
              </a:rPr>
              <a:t>Data Analysis 23-26.08.2012: RG 6 High Water Level</a:t>
            </a:r>
            <a:r>
              <a:rPr b="0" lang="en-GB" sz="2600" spc="-1" strike="noStrike">
                <a:solidFill>
                  <a:srgbClr val="00ffff"/>
                </a:solidFill>
                <a:latin typeface="Source Sans Pro Black"/>
              </a:rPr>
              <a:t> </a:t>
            </a:r>
            <a:endParaRPr b="0" lang="en-GB" sz="2600" spc="-1" strike="noStrike">
              <a:latin typeface="Arial"/>
            </a:endParaRPr>
          </a:p>
        </p:txBody>
      </p:sp>
      <p:pic>
        <p:nvPicPr>
          <p:cNvPr id="147" name="" descr=""/>
          <p:cNvPicPr/>
          <p:nvPr/>
        </p:nvPicPr>
        <p:blipFill>
          <a:blip r:embed="rId1"/>
          <a:stretch/>
        </p:blipFill>
        <p:spPr>
          <a:xfrm>
            <a:off x="1940040" y="1478160"/>
            <a:ext cx="6407280" cy="4809600"/>
          </a:xfrm>
          <a:prstGeom prst="rect">
            <a:avLst/>
          </a:prstGeom>
          <a:ln>
            <a:noFill/>
          </a:ln>
        </p:spPr>
      </p:pic>
      <p:pic>
        <p:nvPicPr>
          <p:cNvPr id="148" name="" descr=""/>
          <p:cNvPicPr/>
          <p:nvPr/>
        </p:nvPicPr>
        <p:blipFill>
          <a:blip r:embed="rId2"/>
          <a:stretch/>
        </p:blipFill>
        <p:spPr>
          <a:xfrm>
            <a:off x="6118560" y="1551600"/>
            <a:ext cx="1876320" cy="1777320"/>
          </a:xfrm>
          <a:prstGeom prst="rect">
            <a:avLst/>
          </a:prstGeom>
          <a:ln>
            <a:noFill/>
          </a:ln>
        </p:spPr>
      </p:pic>
      <p:sp>
        <p:nvSpPr>
          <p:cNvPr id="149" name="Line 3"/>
          <p:cNvSpPr/>
          <p:nvPr/>
        </p:nvSpPr>
        <p:spPr>
          <a:xfrm flipH="1">
            <a:off x="5416920" y="3109680"/>
            <a:ext cx="1596240" cy="532440"/>
          </a:xfrm>
          <a:prstGeom prst="line">
            <a:avLst/>
          </a:prstGeom>
          <a:ln>
            <a:solidFill>
              <a:srgbClr val="e6ff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0" name="Line 4"/>
          <p:cNvSpPr/>
          <p:nvPr/>
        </p:nvSpPr>
        <p:spPr>
          <a:xfrm flipH="1">
            <a:off x="3954240" y="3109680"/>
            <a:ext cx="3058920" cy="532440"/>
          </a:xfrm>
          <a:prstGeom prst="line">
            <a:avLst/>
          </a:prstGeom>
          <a:ln>
            <a:solidFill>
              <a:srgbClr val="e6ff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Line 5"/>
          <p:cNvSpPr/>
          <p:nvPr/>
        </p:nvSpPr>
        <p:spPr>
          <a:xfrm flipH="1">
            <a:off x="5416920" y="3109680"/>
            <a:ext cx="1596240" cy="1952640"/>
          </a:xfrm>
          <a:prstGeom prst="line">
            <a:avLst/>
          </a:prstGeom>
          <a:ln>
            <a:solidFill>
              <a:srgbClr val="e6ff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2" name="CustomShape 6"/>
          <p:cNvSpPr/>
          <p:nvPr/>
        </p:nvSpPr>
        <p:spPr>
          <a:xfrm>
            <a:off x="2735640" y="2687760"/>
            <a:ext cx="1237320" cy="53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GB" sz="1600" spc="-1" strike="noStrike">
                <a:solidFill>
                  <a:srgbClr val="ffff00"/>
                </a:solidFill>
                <a:latin typeface="Source Sans Pro Black"/>
              </a:rPr>
              <a:t>Water Level</a:t>
            </a:r>
            <a:r>
              <a:rPr b="0" lang="en-GB" sz="2600" spc="-1" strike="noStrike">
                <a:solidFill>
                  <a:srgbClr val="000000"/>
                </a:solidFill>
                <a:latin typeface="Source Sans Pro Black"/>
              </a:rPr>
              <a:t> </a:t>
            </a:r>
            <a:endParaRPr b="0" lang="en-GB" sz="2600" spc="-1" strike="noStrike">
              <a:latin typeface="Arial"/>
            </a:endParaRPr>
          </a:p>
        </p:txBody>
      </p:sp>
      <p:sp>
        <p:nvSpPr>
          <p:cNvPr id="153" name="CustomShape 7"/>
          <p:cNvSpPr/>
          <p:nvPr/>
        </p:nvSpPr>
        <p:spPr>
          <a:xfrm>
            <a:off x="6047280" y="4943880"/>
            <a:ext cx="1721880" cy="53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GB" sz="1600" spc="-1" strike="noStrike">
                <a:solidFill>
                  <a:srgbClr val="ffff00"/>
                </a:solidFill>
                <a:latin typeface="Source Sans Pro Black"/>
              </a:rPr>
              <a:t>Velocity Spectrum</a:t>
            </a:r>
            <a:r>
              <a:rPr b="0" lang="en-GB" sz="2600" spc="-1" strike="noStrike">
                <a:solidFill>
                  <a:srgbClr val="000000"/>
                </a:solidFill>
                <a:latin typeface="Source Sans Pro Black"/>
              </a:rPr>
              <a:t> </a:t>
            </a:r>
            <a:endParaRPr b="0" lang="en-GB" sz="2600" spc="-1" strike="noStrike">
              <a:latin typeface="Arial"/>
            </a:endParaRPr>
          </a:p>
        </p:txBody>
      </p:sp>
      <p:grpSp>
        <p:nvGrpSpPr>
          <p:cNvPr id="154" name="Group 8"/>
          <p:cNvGrpSpPr/>
          <p:nvPr/>
        </p:nvGrpSpPr>
        <p:grpSpPr>
          <a:xfrm>
            <a:off x="4463640" y="2016000"/>
            <a:ext cx="460080" cy="1952640"/>
            <a:chOff x="4463640" y="2016000"/>
            <a:chExt cx="460080" cy="1952640"/>
          </a:xfrm>
        </p:grpSpPr>
        <p:sp>
          <p:nvSpPr>
            <p:cNvPr id="155" name="Line 9"/>
            <p:cNvSpPr/>
            <p:nvPr/>
          </p:nvSpPr>
          <p:spPr>
            <a:xfrm>
              <a:off x="4596120" y="2016000"/>
              <a:ext cx="360" cy="1952640"/>
            </a:xfrm>
            <a:prstGeom prst="line">
              <a:avLst/>
            </a:prstGeom>
            <a:ln>
              <a:solidFill>
                <a:srgbClr val="00ff00"/>
              </a:solidFill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" name="CustomShape 10"/>
            <p:cNvSpPr/>
            <p:nvPr/>
          </p:nvSpPr>
          <p:spPr>
            <a:xfrm>
              <a:off x="4463640" y="2465640"/>
              <a:ext cx="460080" cy="1311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marL="179280" algn="ctr">
                <a:lnSpc>
                  <a:spcPct val="100000"/>
                </a:lnSpc>
              </a:pPr>
              <a:r>
                <a:rPr b="0" lang="en-GB" sz="1100" spc="-1" strike="noStrike">
                  <a:solidFill>
                    <a:srgbClr val="00ff00"/>
                  </a:solidFill>
                  <a:latin typeface="Times New Roman"/>
                </a:rPr>
                <a:t>3</a:t>
              </a:r>
              <a:endParaRPr b="0" lang="en-GB" sz="11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endParaRPr b="0" lang="en-GB" sz="11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100" spc="-1" strike="noStrike">
                  <a:solidFill>
                    <a:srgbClr val="00ff00"/>
                  </a:solidFill>
                  <a:latin typeface="Times New Roman"/>
                </a:rPr>
                <a:t>D</a:t>
              </a:r>
              <a:endParaRPr b="0" lang="en-GB" sz="11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100" spc="-1" strike="noStrike">
                  <a:solidFill>
                    <a:srgbClr val="00ff00"/>
                  </a:solidFill>
                  <a:latin typeface="Times New Roman"/>
                </a:rPr>
                <a:t>A</a:t>
              </a:r>
              <a:endParaRPr b="0" lang="en-GB" sz="11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100" spc="-1" strike="noStrike">
                  <a:solidFill>
                    <a:srgbClr val="00ff00"/>
                  </a:solidFill>
                  <a:latin typeface="Times New Roman"/>
                </a:rPr>
                <a:t>Y</a:t>
              </a:r>
              <a:endParaRPr b="0" lang="en-GB" sz="11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100" spc="-1" strike="noStrike">
                  <a:solidFill>
                    <a:srgbClr val="00ff00"/>
                  </a:solidFill>
                  <a:latin typeface="Times New Roman"/>
                </a:rPr>
                <a:t>S</a:t>
              </a:r>
              <a:endParaRPr b="0" lang="en-GB" sz="11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329760" y="284400"/>
            <a:ext cx="9391320" cy="71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64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Debris Flow Lattenbach 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158" name="" descr=""/>
          <p:cNvPicPr/>
          <p:nvPr/>
        </p:nvPicPr>
        <p:blipFill>
          <a:blip r:embed="rId1"/>
          <a:stretch/>
        </p:blipFill>
        <p:spPr>
          <a:xfrm>
            <a:off x="1175040" y="2430000"/>
            <a:ext cx="6908400" cy="3435120"/>
          </a:xfrm>
          <a:prstGeom prst="rect">
            <a:avLst/>
          </a:prstGeom>
          <a:ln>
            <a:noFill/>
          </a:ln>
        </p:spPr>
      </p:pic>
      <p:sp>
        <p:nvSpPr>
          <p:cNvPr id="159" name="CustomShape 2"/>
          <p:cNvSpPr/>
          <p:nvPr/>
        </p:nvSpPr>
        <p:spPr>
          <a:xfrm>
            <a:off x="485640" y="1090440"/>
            <a:ext cx="9424440" cy="70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GB" sz="2600" spc="-1" strike="noStrike">
                <a:solidFill>
                  <a:srgbClr val="00ffff"/>
                </a:solidFill>
                <a:latin typeface="Source Sans Pro Black"/>
              </a:rPr>
              <a:t>Data Analysis 23-26.08.2012: Water Level Radar versus Ultrasound sensor U1;U2</a:t>
            </a:r>
            <a:r>
              <a:rPr b="0" lang="en-GB" sz="2600" spc="-1" strike="noStrike">
                <a:solidFill>
                  <a:srgbClr val="00ffff"/>
                </a:solidFill>
                <a:latin typeface="Source Sans Pro Black"/>
              </a:rPr>
              <a:t> </a:t>
            </a:r>
            <a:endParaRPr b="0" lang="en-GB" sz="2600" spc="-1" strike="noStrike">
              <a:latin typeface="Arial"/>
            </a:endParaRPr>
          </a:p>
        </p:txBody>
      </p:sp>
      <p:pic>
        <p:nvPicPr>
          <p:cNvPr id="160" name="" descr=""/>
          <p:cNvPicPr/>
          <p:nvPr/>
        </p:nvPicPr>
        <p:blipFill>
          <a:blip r:embed="rId2"/>
          <a:stretch/>
        </p:blipFill>
        <p:spPr>
          <a:xfrm>
            <a:off x="8489880" y="3861000"/>
            <a:ext cx="1262880" cy="1726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329760" y="284400"/>
            <a:ext cx="9391320" cy="71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64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Debris Flow Lattenbach 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492840" y="1044000"/>
            <a:ext cx="5880240" cy="53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GB" sz="2600" spc="-1" strike="noStrike">
                <a:solidFill>
                  <a:srgbClr val="00ffff"/>
                </a:solidFill>
                <a:latin typeface="Source Sans Pro Black"/>
              </a:rPr>
              <a:t>Data: 2 months 07/08 2014</a:t>
            </a:r>
            <a:r>
              <a:rPr b="0" lang="en-GB" sz="2600" spc="-1" strike="noStrike">
                <a:solidFill>
                  <a:srgbClr val="000000"/>
                </a:solidFill>
                <a:latin typeface="Source Sans Pro Black"/>
              </a:rPr>
              <a:t> </a:t>
            </a:r>
            <a:endParaRPr b="0" lang="en-GB" sz="2600" spc="-1" strike="noStrike">
              <a:latin typeface="Arial"/>
            </a:endParaRPr>
          </a:p>
        </p:txBody>
      </p:sp>
      <p:grpSp>
        <p:nvGrpSpPr>
          <p:cNvPr id="163" name="Group 3"/>
          <p:cNvGrpSpPr/>
          <p:nvPr/>
        </p:nvGrpSpPr>
        <p:grpSpPr>
          <a:xfrm>
            <a:off x="1882080" y="1549440"/>
            <a:ext cx="6407280" cy="4896000"/>
            <a:chOff x="1882080" y="1549440"/>
            <a:chExt cx="6407280" cy="4896000"/>
          </a:xfrm>
        </p:grpSpPr>
        <p:pic>
          <p:nvPicPr>
            <p:cNvPr id="164" name="" descr=""/>
            <p:cNvPicPr/>
            <p:nvPr/>
          </p:nvPicPr>
          <p:blipFill>
            <a:blip r:embed="rId1"/>
            <a:stretch/>
          </p:blipFill>
          <p:spPr>
            <a:xfrm>
              <a:off x="1882080" y="1549440"/>
              <a:ext cx="6407280" cy="4896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65" name="CustomShape 4"/>
            <p:cNvSpPr/>
            <p:nvPr/>
          </p:nvSpPr>
          <p:spPr>
            <a:xfrm>
              <a:off x="6050520" y="2379240"/>
              <a:ext cx="1862280" cy="5418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/>
            <a:p>
              <a:pPr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ffff00"/>
                  </a:solidFill>
                  <a:latin typeface="Source Sans Pro Black"/>
                </a:rPr>
                <a:t>Water Level Alarm Line </a:t>
              </a:r>
              <a:endParaRPr b="0" lang="en-GB" sz="1000" spc="-1" strike="noStrike">
                <a:latin typeface="Arial"/>
              </a:endParaRPr>
            </a:p>
          </p:txBody>
        </p:sp>
        <p:sp>
          <p:nvSpPr>
            <p:cNvPr id="166" name="Line 5"/>
            <p:cNvSpPr/>
            <p:nvPr/>
          </p:nvSpPr>
          <p:spPr>
            <a:xfrm flipH="1">
              <a:off x="3231000" y="2703960"/>
              <a:ext cx="2792880" cy="361440"/>
            </a:xfrm>
            <a:prstGeom prst="line">
              <a:avLst/>
            </a:prstGeom>
            <a:ln>
              <a:solidFill>
                <a:srgbClr val="e6ff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7" name="Line 6"/>
            <p:cNvSpPr/>
            <p:nvPr/>
          </p:nvSpPr>
          <p:spPr>
            <a:xfrm>
              <a:off x="3231000" y="1981440"/>
              <a:ext cx="360" cy="2168280"/>
            </a:xfrm>
            <a:prstGeom prst="line">
              <a:avLst/>
            </a:prstGeom>
            <a:ln>
              <a:solidFill>
                <a:srgbClr val="e6ff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8" name="CustomShape 7"/>
            <p:cNvSpPr/>
            <p:nvPr/>
          </p:nvSpPr>
          <p:spPr>
            <a:xfrm>
              <a:off x="3317400" y="2212200"/>
              <a:ext cx="1861200" cy="542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/>
            <a:p>
              <a:pPr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ffff00"/>
                  </a:solidFill>
                  <a:latin typeface="Source Sans Pro Black"/>
                </a:rPr>
                <a:t>Alarm </a:t>
              </a:r>
              <a:endParaRPr b="0" lang="en-GB" sz="1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ffff00"/>
                  </a:solidFill>
                  <a:latin typeface="Source Sans Pro Black"/>
                </a:rPr>
                <a:t> </a:t>
              </a:r>
              <a:endParaRPr b="0" lang="en-GB" sz="1000" spc="-1" strike="noStrike">
                <a:latin typeface="Arial"/>
              </a:endParaRPr>
            </a:p>
          </p:txBody>
        </p:sp>
        <p:sp>
          <p:nvSpPr>
            <p:cNvPr id="169" name="CustomShape 8"/>
            <p:cNvSpPr/>
            <p:nvPr/>
          </p:nvSpPr>
          <p:spPr>
            <a:xfrm>
              <a:off x="2804760" y="2234880"/>
              <a:ext cx="505800" cy="5414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/>
            <a:p>
              <a:pPr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ffff00"/>
                  </a:solidFill>
                  <a:latin typeface="Source Sans Pro Black"/>
                </a:rPr>
                <a:t>No</a:t>
              </a:r>
              <a:endParaRPr b="0" lang="en-GB" sz="1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ffff00"/>
                  </a:solidFill>
                  <a:latin typeface="Source Sans Pro Black"/>
                </a:rPr>
                <a:t>Alarm </a:t>
              </a:r>
              <a:endParaRPr b="0" lang="en-GB" sz="1000" spc="-1" strike="noStrike">
                <a:latin typeface="Arial"/>
              </a:endParaRPr>
            </a:p>
          </p:txBody>
        </p:sp>
        <p:grpSp>
          <p:nvGrpSpPr>
            <p:cNvPr id="170" name="Group 9"/>
            <p:cNvGrpSpPr/>
            <p:nvPr/>
          </p:nvGrpSpPr>
          <p:grpSpPr>
            <a:xfrm>
              <a:off x="4409280" y="2054880"/>
              <a:ext cx="620280" cy="1987920"/>
              <a:chOff x="4409280" y="2054880"/>
              <a:chExt cx="620280" cy="1987920"/>
            </a:xfrm>
          </p:grpSpPr>
          <p:sp>
            <p:nvSpPr>
              <p:cNvPr id="171" name="Line 10"/>
              <p:cNvSpPr/>
              <p:nvPr/>
            </p:nvSpPr>
            <p:spPr>
              <a:xfrm>
                <a:off x="4542120" y="2054880"/>
                <a:ext cx="360" cy="1987920"/>
              </a:xfrm>
              <a:prstGeom prst="line">
                <a:avLst/>
              </a:prstGeom>
              <a:ln>
                <a:solidFill>
                  <a:srgbClr val="00ff00"/>
                </a:solidFill>
                <a:headEnd len="med" type="triangle" w="med"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72" name="CustomShape 11"/>
              <p:cNvSpPr/>
              <p:nvPr/>
            </p:nvSpPr>
            <p:spPr>
              <a:xfrm>
                <a:off x="4409280" y="2513160"/>
                <a:ext cx="620280" cy="11973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/>
              <a:p>
                <a:pPr marL="179280" algn="ctr">
                  <a:lnSpc>
                    <a:spcPct val="100000"/>
                  </a:lnSpc>
                </a:pPr>
                <a:r>
                  <a:rPr b="0" lang="en-GB" sz="1000" spc="-1" strike="noStrike">
                    <a:solidFill>
                      <a:srgbClr val="ffff00"/>
                    </a:solidFill>
                    <a:latin typeface="Times New Roman"/>
                  </a:rPr>
                  <a:t>60</a:t>
                </a:r>
                <a:endParaRPr b="0" lang="en-GB" sz="1000" spc="-1" strike="noStrike">
                  <a:latin typeface="Arial"/>
                </a:endParaRPr>
              </a:p>
              <a:p>
                <a:pPr marL="179280" algn="ctr">
                  <a:lnSpc>
                    <a:spcPct val="100000"/>
                  </a:lnSpc>
                </a:pPr>
                <a:endParaRPr b="0" lang="en-GB" sz="1000" spc="-1" strike="noStrike">
                  <a:latin typeface="Arial"/>
                </a:endParaRPr>
              </a:p>
              <a:p>
                <a:pPr marL="179280" algn="ctr">
                  <a:lnSpc>
                    <a:spcPct val="100000"/>
                  </a:lnSpc>
                </a:pPr>
                <a:r>
                  <a:rPr b="0" lang="en-GB" sz="1000" spc="-1" strike="noStrike">
                    <a:solidFill>
                      <a:srgbClr val="ffff00"/>
                    </a:solidFill>
                    <a:latin typeface="Times New Roman"/>
                  </a:rPr>
                  <a:t>D</a:t>
                </a:r>
                <a:endParaRPr b="0" lang="en-GB" sz="1000" spc="-1" strike="noStrike">
                  <a:latin typeface="Arial"/>
                </a:endParaRPr>
              </a:p>
              <a:p>
                <a:pPr marL="179280" algn="ctr">
                  <a:lnSpc>
                    <a:spcPct val="100000"/>
                  </a:lnSpc>
                </a:pPr>
                <a:r>
                  <a:rPr b="0" lang="en-GB" sz="1000" spc="-1" strike="noStrike">
                    <a:solidFill>
                      <a:srgbClr val="ffff00"/>
                    </a:solidFill>
                    <a:latin typeface="Times New Roman"/>
                  </a:rPr>
                  <a:t>A</a:t>
                </a:r>
                <a:endParaRPr b="0" lang="en-GB" sz="1000" spc="-1" strike="noStrike">
                  <a:latin typeface="Arial"/>
                </a:endParaRPr>
              </a:p>
              <a:p>
                <a:pPr marL="179280" algn="ctr">
                  <a:lnSpc>
                    <a:spcPct val="100000"/>
                  </a:lnSpc>
                </a:pPr>
                <a:r>
                  <a:rPr b="0" lang="en-GB" sz="1000" spc="-1" strike="noStrike">
                    <a:solidFill>
                      <a:srgbClr val="ffff00"/>
                    </a:solidFill>
                    <a:latin typeface="Times New Roman"/>
                  </a:rPr>
                  <a:t>Y</a:t>
                </a:r>
                <a:endParaRPr b="0" lang="en-GB" sz="1000" spc="-1" strike="noStrike">
                  <a:latin typeface="Arial"/>
                </a:endParaRPr>
              </a:p>
              <a:p>
                <a:pPr marL="179280" algn="ctr">
                  <a:lnSpc>
                    <a:spcPct val="100000"/>
                  </a:lnSpc>
                </a:pPr>
                <a:r>
                  <a:rPr b="0" lang="en-GB" sz="1000" spc="-1" strike="noStrike">
                    <a:solidFill>
                      <a:srgbClr val="ffff00"/>
                    </a:solidFill>
                    <a:latin typeface="Times New Roman"/>
                  </a:rPr>
                  <a:t>S</a:t>
                </a:r>
                <a:endParaRPr b="0" lang="en-GB" sz="1000" spc="-1" strike="noStrike">
                  <a:latin typeface="Arial"/>
                </a:endParaRPr>
              </a:p>
            </p:txBody>
          </p:sp>
        </p:grpSp>
        <p:sp>
          <p:nvSpPr>
            <p:cNvPr id="173" name="CustomShape 12"/>
            <p:cNvSpPr/>
            <p:nvPr/>
          </p:nvSpPr>
          <p:spPr>
            <a:xfrm>
              <a:off x="6009480" y="4800600"/>
              <a:ext cx="1237320" cy="5418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/>
            <a:p>
              <a:pPr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ffff00"/>
                  </a:solidFill>
                  <a:latin typeface="Source Sans Pro Black"/>
                </a:rPr>
                <a:t>Velocity Spectrum </a:t>
              </a:r>
              <a:endParaRPr b="0" lang="en-GB" sz="1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329760" y="284400"/>
            <a:ext cx="9391320" cy="71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64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Debris Flow Lattenbach 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175" name="" descr=""/>
          <p:cNvPicPr/>
          <p:nvPr/>
        </p:nvPicPr>
        <p:blipFill>
          <a:blip r:embed="rId1"/>
          <a:stretch/>
        </p:blipFill>
        <p:spPr>
          <a:xfrm>
            <a:off x="1439640" y="1621800"/>
            <a:ext cx="4860000" cy="4781160"/>
          </a:xfrm>
          <a:prstGeom prst="rect">
            <a:avLst/>
          </a:prstGeom>
          <a:ln>
            <a:noFill/>
          </a:ln>
        </p:spPr>
      </p:pic>
      <p:pic>
        <p:nvPicPr>
          <p:cNvPr id="176" name="" descr=""/>
          <p:cNvPicPr/>
          <p:nvPr/>
        </p:nvPicPr>
        <p:blipFill>
          <a:blip r:embed="rId2"/>
          <a:stretch/>
        </p:blipFill>
        <p:spPr>
          <a:xfrm>
            <a:off x="5209560" y="1233360"/>
            <a:ext cx="3429000" cy="2519280"/>
          </a:xfrm>
          <a:prstGeom prst="rect">
            <a:avLst/>
          </a:prstGeom>
          <a:ln>
            <a:noFill/>
          </a:ln>
        </p:spPr>
      </p:pic>
      <p:sp>
        <p:nvSpPr>
          <p:cNvPr id="177" name="Line 2"/>
          <p:cNvSpPr/>
          <p:nvPr/>
        </p:nvSpPr>
        <p:spPr>
          <a:xfrm flipV="1">
            <a:off x="3700440" y="1233360"/>
            <a:ext cx="1509120" cy="197964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Line 3"/>
          <p:cNvSpPr/>
          <p:nvPr/>
        </p:nvSpPr>
        <p:spPr>
          <a:xfrm>
            <a:off x="3700440" y="3753000"/>
            <a:ext cx="1509120" cy="251964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79" name="" descr=""/>
          <p:cNvPicPr/>
          <p:nvPr/>
        </p:nvPicPr>
        <p:blipFill>
          <a:blip r:embed="rId3"/>
          <a:stretch/>
        </p:blipFill>
        <p:spPr>
          <a:xfrm>
            <a:off x="5209560" y="3753000"/>
            <a:ext cx="3429000" cy="2519280"/>
          </a:xfrm>
          <a:prstGeom prst="rect">
            <a:avLst/>
          </a:prstGeom>
          <a:ln>
            <a:noFill/>
          </a:ln>
        </p:spPr>
      </p:pic>
      <p:grpSp>
        <p:nvGrpSpPr>
          <p:cNvPr id="180" name="Group 4"/>
          <p:cNvGrpSpPr/>
          <p:nvPr/>
        </p:nvGrpSpPr>
        <p:grpSpPr>
          <a:xfrm>
            <a:off x="6581520" y="3913920"/>
            <a:ext cx="451080" cy="1704600"/>
            <a:chOff x="6581520" y="3913920"/>
            <a:chExt cx="451080" cy="1704600"/>
          </a:xfrm>
        </p:grpSpPr>
        <p:sp>
          <p:nvSpPr>
            <p:cNvPr id="181" name="Line 5"/>
            <p:cNvSpPr/>
            <p:nvPr/>
          </p:nvSpPr>
          <p:spPr>
            <a:xfrm>
              <a:off x="6671520" y="3933000"/>
              <a:ext cx="360" cy="1269000"/>
            </a:xfrm>
            <a:prstGeom prst="line">
              <a:avLst/>
            </a:prstGeom>
            <a:ln>
              <a:solidFill>
                <a:srgbClr val="00ff00"/>
              </a:solidFill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2" name="CustomShape 6"/>
            <p:cNvSpPr/>
            <p:nvPr/>
          </p:nvSpPr>
          <p:spPr>
            <a:xfrm>
              <a:off x="6581520" y="3913920"/>
              <a:ext cx="451080" cy="1704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D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I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S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T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A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N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C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E</a:t>
              </a:r>
              <a:endParaRPr b="0" lang="en-GB" sz="1000" spc="-1" strike="noStrike">
                <a:latin typeface="Arial"/>
              </a:endParaRPr>
            </a:p>
          </p:txBody>
        </p:sp>
      </p:grpSp>
      <p:sp>
        <p:nvSpPr>
          <p:cNvPr id="183" name="CustomShape 7"/>
          <p:cNvSpPr/>
          <p:nvPr/>
        </p:nvSpPr>
        <p:spPr>
          <a:xfrm>
            <a:off x="7404120" y="5192640"/>
            <a:ext cx="1096920" cy="53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GB" sz="1000" spc="-1" strike="noStrike">
                <a:solidFill>
                  <a:srgbClr val="ffff00"/>
                </a:solidFill>
                <a:latin typeface="Source Sans Pro Black"/>
              </a:rPr>
              <a:t>Velocity Spectrum</a:t>
            </a:r>
            <a:r>
              <a:rPr b="0" lang="en-GB" sz="1000" spc="-1" strike="noStrike">
                <a:solidFill>
                  <a:srgbClr val="000000"/>
                </a:solidFill>
                <a:latin typeface="Source Sans Pro Black"/>
              </a:rPr>
              <a:t> </a:t>
            </a:r>
            <a:endParaRPr b="0" lang="en-GB" sz="1000" spc="-1" strike="noStrike">
              <a:latin typeface="Arial"/>
            </a:endParaRPr>
          </a:p>
        </p:txBody>
      </p:sp>
      <p:sp>
        <p:nvSpPr>
          <p:cNvPr id="184" name="CustomShape 8"/>
          <p:cNvSpPr/>
          <p:nvPr/>
        </p:nvSpPr>
        <p:spPr>
          <a:xfrm>
            <a:off x="492840" y="1044000"/>
            <a:ext cx="8170560" cy="53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GB" sz="2600" spc="-1" strike="noStrike">
                <a:solidFill>
                  <a:srgbClr val="00ffff"/>
                </a:solidFill>
                <a:latin typeface="Source Sans Pro Black"/>
              </a:rPr>
              <a:t>Debris Flow Event from 09.08.2015 21:03</a:t>
            </a:r>
            <a:r>
              <a:rPr b="0" lang="en-GB" sz="2600" spc="-1" strike="noStrike">
                <a:solidFill>
                  <a:srgbClr val="00ffff"/>
                </a:solidFill>
                <a:latin typeface="Source Sans Pro Black"/>
              </a:rPr>
              <a:t> </a:t>
            </a:r>
            <a:endParaRPr b="0" lang="en-GB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329760" y="284400"/>
            <a:ext cx="9391320" cy="71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64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Debris Flow Lattenbach 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186" name="" descr=""/>
          <p:cNvPicPr/>
          <p:nvPr/>
        </p:nvPicPr>
        <p:blipFill>
          <a:blip r:embed="rId1"/>
          <a:stretch/>
        </p:blipFill>
        <p:spPr>
          <a:xfrm>
            <a:off x="1439640" y="1612080"/>
            <a:ext cx="4860000" cy="4781160"/>
          </a:xfrm>
          <a:prstGeom prst="rect">
            <a:avLst/>
          </a:prstGeom>
          <a:ln>
            <a:noFill/>
          </a:ln>
        </p:spPr>
      </p:pic>
      <p:sp>
        <p:nvSpPr>
          <p:cNvPr id="187" name="Line 2"/>
          <p:cNvSpPr/>
          <p:nvPr/>
        </p:nvSpPr>
        <p:spPr>
          <a:xfrm flipV="1">
            <a:off x="3700440" y="1223640"/>
            <a:ext cx="1509120" cy="197964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Line 3"/>
          <p:cNvSpPr/>
          <p:nvPr/>
        </p:nvSpPr>
        <p:spPr>
          <a:xfrm>
            <a:off x="3700440" y="3743280"/>
            <a:ext cx="1509120" cy="251964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89" name="" descr=""/>
          <p:cNvPicPr/>
          <p:nvPr/>
        </p:nvPicPr>
        <p:blipFill>
          <a:blip r:embed="rId2"/>
          <a:stretch/>
        </p:blipFill>
        <p:spPr>
          <a:xfrm>
            <a:off x="5209560" y="3743280"/>
            <a:ext cx="3429000" cy="2519280"/>
          </a:xfrm>
          <a:prstGeom prst="rect">
            <a:avLst/>
          </a:prstGeom>
          <a:ln>
            <a:noFill/>
          </a:ln>
        </p:spPr>
      </p:pic>
      <p:pic>
        <p:nvPicPr>
          <p:cNvPr id="190" name="" descr=""/>
          <p:cNvPicPr/>
          <p:nvPr/>
        </p:nvPicPr>
        <p:blipFill>
          <a:blip r:embed="rId3"/>
          <a:stretch/>
        </p:blipFill>
        <p:spPr>
          <a:xfrm>
            <a:off x="5209560" y="1224000"/>
            <a:ext cx="3429000" cy="2519280"/>
          </a:xfrm>
          <a:prstGeom prst="rect">
            <a:avLst/>
          </a:prstGeom>
          <a:ln>
            <a:noFill/>
          </a:ln>
        </p:spPr>
      </p:pic>
      <p:sp>
        <p:nvSpPr>
          <p:cNvPr id="191" name="CustomShape 4"/>
          <p:cNvSpPr/>
          <p:nvPr/>
        </p:nvSpPr>
        <p:spPr>
          <a:xfrm>
            <a:off x="492840" y="1044000"/>
            <a:ext cx="8170560" cy="53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GB" sz="2600" spc="-1" strike="noStrike">
                <a:solidFill>
                  <a:srgbClr val="00ffff"/>
                </a:solidFill>
                <a:latin typeface="Source Sans Pro Black"/>
              </a:rPr>
              <a:t>Debris Flow Event from 09.08.2015 21:03</a:t>
            </a:r>
            <a:r>
              <a:rPr b="0" lang="en-GB" sz="2600" spc="-1" strike="noStrike">
                <a:solidFill>
                  <a:srgbClr val="00ffff"/>
                </a:solidFill>
                <a:latin typeface="Source Sans Pro Black"/>
              </a:rPr>
              <a:t> </a:t>
            </a:r>
            <a:endParaRPr b="0" lang="en-GB" sz="2600" spc="-1" strike="noStrike">
              <a:latin typeface="Arial"/>
            </a:endParaRPr>
          </a:p>
        </p:txBody>
      </p:sp>
      <p:grpSp>
        <p:nvGrpSpPr>
          <p:cNvPr id="192" name="Group 5"/>
          <p:cNvGrpSpPr/>
          <p:nvPr/>
        </p:nvGrpSpPr>
        <p:grpSpPr>
          <a:xfrm>
            <a:off x="6581880" y="3914280"/>
            <a:ext cx="451080" cy="1704600"/>
            <a:chOff x="6581880" y="3914280"/>
            <a:chExt cx="451080" cy="1704600"/>
          </a:xfrm>
        </p:grpSpPr>
        <p:sp>
          <p:nvSpPr>
            <p:cNvPr id="193" name="Line 6"/>
            <p:cNvSpPr/>
            <p:nvPr/>
          </p:nvSpPr>
          <p:spPr>
            <a:xfrm>
              <a:off x="6671880" y="3933360"/>
              <a:ext cx="360" cy="1269000"/>
            </a:xfrm>
            <a:prstGeom prst="line">
              <a:avLst/>
            </a:prstGeom>
            <a:ln>
              <a:solidFill>
                <a:srgbClr val="00ff00"/>
              </a:solidFill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4" name="CustomShape 7"/>
            <p:cNvSpPr/>
            <p:nvPr/>
          </p:nvSpPr>
          <p:spPr>
            <a:xfrm>
              <a:off x="6581880" y="3914280"/>
              <a:ext cx="451080" cy="1704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D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I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S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T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A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N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C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E</a:t>
              </a:r>
              <a:endParaRPr b="0" lang="en-GB" sz="1000" spc="-1" strike="noStrike">
                <a:latin typeface="Arial"/>
              </a:endParaRPr>
            </a:p>
          </p:txBody>
        </p:sp>
      </p:grpSp>
      <p:sp>
        <p:nvSpPr>
          <p:cNvPr id="195" name="CustomShape 8"/>
          <p:cNvSpPr/>
          <p:nvPr/>
        </p:nvSpPr>
        <p:spPr>
          <a:xfrm>
            <a:off x="7404480" y="5193000"/>
            <a:ext cx="1096920" cy="53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GB" sz="1000" spc="-1" strike="noStrike">
                <a:solidFill>
                  <a:srgbClr val="ffff00"/>
                </a:solidFill>
                <a:latin typeface="Source Sans Pro Black"/>
              </a:rPr>
              <a:t>Velocity Spectrum</a:t>
            </a:r>
            <a:r>
              <a:rPr b="0" lang="en-GB" sz="1000" spc="-1" strike="noStrike">
                <a:solidFill>
                  <a:srgbClr val="000000"/>
                </a:solidFill>
                <a:latin typeface="Source Sans Pro Black"/>
              </a:rPr>
              <a:t> </a:t>
            </a:r>
            <a:endParaRPr b="0" lang="en-GB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329760" y="284400"/>
            <a:ext cx="9391320" cy="71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64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Debris Flow Lattenbach 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197" name="" descr=""/>
          <p:cNvPicPr/>
          <p:nvPr/>
        </p:nvPicPr>
        <p:blipFill>
          <a:blip r:embed="rId1"/>
          <a:stretch/>
        </p:blipFill>
        <p:spPr>
          <a:xfrm>
            <a:off x="1439640" y="1578600"/>
            <a:ext cx="4860000" cy="4781160"/>
          </a:xfrm>
          <a:prstGeom prst="rect">
            <a:avLst/>
          </a:prstGeom>
          <a:ln>
            <a:noFill/>
          </a:ln>
        </p:spPr>
      </p:pic>
      <p:sp>
        <p:nvSpPr>
          <p:cNvPr id="198" name="Line 2"/>
          <p:cNvSpPr/>
          <p:nvPr/>
        </p:nvSpPr>
        <p:spPr>
          <a:xfrm flipV="1">
            <a:off x="3700440" y="1190160"/>
            <a:ext cx="1509120" cy="197964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Line 3"/>
          <p:cNvSpPr/>
          <p:nvPr/>
        </p:nvSpPr>
        <p:spPr>
          <a:xfrm>
            <a:off x="3700440" y="3709800"/>
            <a:ext cx="1509120" cy="251964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00" name="" descr=""/>
          <p:cNvPicPr/>
          <p:nvPr/>
        </p:nvPicPr>
        <p:blipFill>
          <a:blip r:embed="rId2"/>
          <a:stretch/>
        </p:blipFill>
        <p:spPr>
          <a:xfrm>
            <a:off x="5209560" y="1190160"/>
            <a:ext cx="3429000" cy="2519280"/>
          </a:xfrm>
          <a:prstGeom prst="rect">
            <a:avLst/>
          </a:prstGeom>
          <a:ln>
            <a:noFill/>
          </a:ln>
        </p:spPr>
      </p:pic>
      <p:pic>
        <p:nvPicPr>
          <p:cNvPr id="201" name="" descr=""/>
          <p:cNvPicPr/>
          <p:nvPr/>
        </p:nvPicPr>
        <p:blipFill>
          <a:blip r:embed="rId3"/>
          <a:stretch/>
        </p:blipFill>
        <p:spPr>
          <a:xfrm>
            <a:off x="5209560" y="3709800"/>
            <a:ext cx="3429000" cy="2519280"/>
          </a:xfrm>
          <a:prstGeom prst="rect">
            <a:avLst/>
          </a:prstGeom>
          <a:ln>
            <a:noFill/>
          </a:ln>
        </p:spPr>
      </p:pic>
      <p:sp>
        <p:nvSpPr>
          <p:cNvPr id="202" name="CustomShape 4"/>
          <p:cNvSpPr/>
          <p:nvPr/>
        </p:nvSpPr>
        <p:spPr>
          <a:xfrm>
            <a:off x="492840" y="1044000"/>
            <a:ext cx="8170560" cy="53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GB" sz="2600" spc="-1" strike="noStrike">
                <a:solidFill>
                  <a:srgbClr val="00ffff"/>
                </a:solidFill>
                <a:latin typeface="Source Sans Pro Black"/>
              </a:rPr>
              <a:t>Debris Flow Event from 09.08.2015 21:03</a:t>
            </a:r>
            <a:r>
              <a:rPr b="0" lang="en-GB" sz="2600" spc="-1" strike="noStrike">
                <a:solidFill>
                  <a:srgbClr val="00ffff"/>
                </a:solidFill>
                <a:latin typeface="Source Sans Pro Black"/>
              </a:rPr>
              <a:t> </a:t>
            </a:r>
            <a:endParaRPr b="0" lang="en-GB" sz="2600" spc="-1" strike="noStrike">
              <a:latin typeface="Arial"/>
            </a:endParaRPr>
          </a:p>
        </p:txBody>
      </p:sp>
      <p:grpSp>
        <p:nvGrpSpPr>
          <p:cNvPr id="203" name="Group 5"/>
          <p:cNvGrpSpPr/>
          <p:nvPr/>
        </p:nvGrpSpPr>
        <p:grpSpPr>
          <a:xfrm>
            <a:off x="6581880" y="3914280"/>
            <a:ext cx="451080" cy="1704600"/>
            <a:chOff x="6581880" y="3914280"/>
            <a:chExt cx="451080" cy="1704600"/>
          </a:xfrm>
        </p:grpSpPr>
        <p:sp>
          <p:nvSpPr>
            <p:cNvPr id="204" name="Line 6"/>
            <p:cNvSpPr/>
            <p:nvPr/>
          </p:nvSpPr>
          <p:spPr>
            <a:xfrm>
              <a:off x="6671880" y="3933360"/>
              <a:ext cx="360" cy="1269000"/>
            </a:xfrm>
            <a:prstGeom prst="line">
              <a:avLst/>
            </a:prstGeom>
            <a:ln>
              <a:solidFill>
                <a:srgbClr val="00ff00"/>
              </a:solidFill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" name="CustomShape 7"/>
            <p:cNvSpPr/>
            <p:nvPr/>
          </p:nvSpPr>
          <p:spPr>
            <a:xfrm>
              <a:off x="6581880" y="3914280"/>
              <a:ext cx="451080" cy="1704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D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I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S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T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A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N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C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E</a:t>
              </a:r>
              <a:endParaRPr b="0" lang="en-GB" sz="1000" spc="-1" strike="noStrike">
                <a:latin typeface="Arial"/>
              </a:endParaRPr>
            </a:p>
          </p:txBody>
        </p:sp>
      </p:grpSp>
      <p:sp>
        <p:nvSpPr>
          <p:cNvPr id="206" name="CustomShape 8"/>
          <p:cNvSpPr/>
          <p:nvPr/>
        </p:nvSpPr>
        <p:spPr>
          <a:xfrm>
            <a:off x="7404480" y="5193000"/>
            <a:ext cx="1096920" cy="53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GB" sz="1000" spc="-1" strike="noStrike">
                <a:solidFill>
                  <a:srgbClr val="ffff00"/>
                </a:solidFill>
                <a:latin typeface="Source Sans Pro Black"/>
              </a:rPr>
              <a:t>Velocity Spectrum</a:t>
            </a:r>
            <a:r>
              <a:rPr b="0" lang="en-GB" sz="1000" spc="-1" strike="noStrike">
                <a:solidFill>
                  <a:srgbClr val="000000"/>
                </a:solidFill>
                <a:latin typeface="Source Sans Pro Black"/>
              </a:rPr>
              <a:t> </a:t>
            </a:r>
            <a:endParaRPr b="0" lang="en-GB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329760" y="284400"/>
            <a:ext cx="9391320" cy="71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64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Debris Flow Lattenbach 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208" name="Line 2"/>
          <p:cNvSpPr/>
          <p:nvPr/>
        </p:nvSpPr>
        <p:spPr>
          <a:xfrm flipV="1">
            <a:off x="3599640" y="1187640"/>
            <a:ext cx="1980000" cy="1980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9" name="Line 3"/>
          <p:cNvSpPr/>
          <p:nvPr/>
        </p:nvSpPr>
        <p:spPr>
          <a:xfrm>
            <a:off x="3599640" y="3707640"/>
            <a:ext cx="1980000" cy="2520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10" name="" descr=""/>
          <p:cNvPicPr/>
          <p:nvPr/>
        </p:nvPicPr>
        <p:blipFill>
          <a:blip r:embed="rId1"/>
          <a:stretch/>
        </p:blipFill>
        <p:spPr>
          <a:xfrm>
            <a:off x="1439640" y="1578600"/>
            <a:ext cx="4860000" cy="4781160"/>
          </a:xfrm>
          <a:prstGeom prst="rect">
            <a:avLst/>
          </a:prstGeom>
          <a:ln>
            <a:noFill/>
          </a:ln>
        </p:spPr>
      </p:pic>
      <p:pic>
        <p:nvPicPr>
          <p:cNvPr id="211" name="" descr=""/>
          <p:cNvPicPr/>
          <p:nvPr/>
        </p:nvPicPr>
        <p:blipFill>
          <a:blip r:embed="rId2"/>
          <a:stretch/>
        </p:blipFill>
        <p:spPr>
          <a:xfrm>
            <a:off x="5209560" y="3709800"/>
            <a:ext cx="3429000" cy="2519280"/>
          </a:xfrm>
          <a:prstGeom prst="rect">
            <a:avLst/>
          </a:prstGeom>
          <a:ln>
            <a:noFill/>
          </a:ln>
        </p:spPr>
      </p:pic>
      <p:pic>
        <p:nvPicPr>
          <p:cNvPr id="212" name="" descr=""/>
          <p:cNvPicPr/>
          <p:nvPr/>
        </p:nvPicPr>
        <p:blipFill>
          <a:blip r:embed="rId3"/>
          <a:stretch/>
        </p:blipFill>
        <p:spPr>
          <a:xfrm>
            <a:off x="5209560" y="1190160"/>
            <a:ext cx="3429000" cy="2519280"/>
          </a:xfrm>
          <a:prstGeom prst="rect">
            <a:avLst/>
          </a:prstGeom>
          <a:ln>
            <a:noFill/>
          </a:ln>
        </p:spPr>
      </p:pic>
      <p:sp>
        <p:nvSpPr>
          <p:cNvPr id="213" name="CustomShape 4"/>
          <p:cNvSpPr/>
          <p:nvPr/>
        </p:nvSpPr>
        <p:spPr>
          <a:xfrm>
            <a:off x="492840" y="1044000"/>
            <a:ext cx="8170560" cy="53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GB" sz="2600" spc="-1" strike="noStrike">
                <a:solidFill>
                  <a:srgbClr val="00ffff"/>
                </a:solidFill>
                <a:latin typeface="Source Sans Pro Black"/>
              </a:rPr>
              <a:t>Debris Flow Event from 09.08.2015 21:03</a:t>
            </a:r>
            <a:r>
              <a:rPr b="0" lang="en-GB" sz="2600" spc="-1" strike="noStrike">
                <a:solidFill>
                  <a:srgbClr val="00ffff"/>
                </a:solidFill>
                <a:latin typeface="Source Sans Pro Black"/>
              </a:rPr>
              <a:t> </a:t>
            </a:r>
            <a:endParaRPr b="0" lang="en-GB" sz="2600" spc="-1" strike="noStrike">
              <a:latin typeface="Arial"/>
            </a:endParaRPr>
          </a:p>
        </p:txBody>
      </p:sp>
      <p:grpSp>
        <p:nvGrpSpPr>
          <p:cNvPr id="214" name="Group 5"/>
          <p:cNvGrpSpPr/>
          <p:nvPr/>
        </p:nvGrpSpPr>
        <p:grpSpPr>
          <a:xfrm>
            <a:off x="6581880" y="3914280"/>
            <a:ext cx="451080" cy="1704600"/>
            <a:chOff x="6581880" y="3914280"/>
            <a:chExt cx="451080" cy="1704600"/>
          </a:xfrm>
        </p:grpSpPr>
        <p:sp>
          <p:nvSpPr>
            <p:cNvPr id="215" name="Line 6"/>
            <p:cNvSpPr/>
            <p:nvPr/>
          </p:nvSpPr>
          <p:spPr>
            <a:xfrm>
              <a:off x="6671880" y="3933360"/>
              <a:ext cx="360" cy="1269000"/>
            </a:xfrm>
            <a:prstGeom prst="line">
              <a:avLst/>
            </a:prstGeom>
            <a:ln>
              <a:solidFill>
                <a:srgbClr val="00ff00"/>
              </a:solidFill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6" name="CustomShape 7"/>
            <p:cNvSpPr/>
            <p:nvPr/>
          </p:nvSpPr>
          <p:spPr>
            <a:xfrm>
              <a:off x="6581880" y="3914280"/>
              <a:ext cx="451080" cy="1704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D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I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S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T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A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N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C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E</a:t>
              </a:r>
              <a:endParaRPr b="0" lang="en-GB" sz="1000" spc="-1" strike="noStrike">
                <a:latin typeface="Arial"/>
              </a:endParaRPr>
            </a:p>
          </p:txBody>
        </p:sp>
      </p:grpSp>
      <p:sp>
        <p:nvSpPr>
          <p:cNvPr id="217" name="CustomShape 8"/>
          <p:cNvSpPr/>
          <p:nvPr/>
        </p:nvSpPr>
        <p:spPr>
          <a:xfrm>
            <a:off x="7404480" y="5193000"/>
            <a:ext cx="1096920" cy="53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GB" sz="1000" spc="-1" strike="noStrike">
                <a:solidFill>
                  <a:srgbClr val="ffff00"/>
                </a:solidFill>
                <a:latin typeface="Source Sans Pro Black"/>
              </a:rPr>
              <a:t>Velocity Spectrum</a:t>
            </a:r>
            <a:r>
              <a:rPr b="0" lang="en-GB" sz="1000" spc="-1" strike="noStrike">
                <a:solidFill>
                  <a:srgbClr val="000000"/>
                </a:solidFill>
                <a:latin typeface="Source Sans Pro Black"/>
              </a:rPr>
              <a:t> </a:t>
            </a:r>
            <a:endParaRPr b="0" lang="en-GB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329760" y="284400"/>
            <a:ext cx="9391320" cy="71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64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Debris Flow Lattenbach 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219" name="" descr=""/>
          <p:cNvPicPr/>
          <p:nvPr/>
        </p:nvPicPr>
        <p:blipFill>
          <a:blip r:embed="rId1"/>
          <a:stretch/>
        </p:blipFill>
        <p:spPr>
          <a:xfrm>
            <a:off x="1439640" y="1584000"/>
            <a:ext cx="4859280" cy="4780800"/>
          </a:xfrm>
          <a:prstGeom prst="rect">
            <a:avLst/>
          </a:prstGeom>
          <a:ln>
            <a:noFill/>
          </a:ln>
        </p:spPr>
      </p:pic>
      <p:sp>
        <p:nvSpPr>
          <p:cNvPr id="220" name="Line 2"/>
          <p:cNvSpPr/>
          <p:nvPr/>
        </p:nvSpPr>
        <p:spPr>
          <a:xfrm flipV="1">
            <a:off x="3599640" y="1187640"/>
            <a:ext cx="1980000" cy="1980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21" name="Line 3"/>
          <p:cNvSpPr/>
          <p:nvPr/>
        </p:nvSpPr>
        <p:spPr>
          <a:xfrm>
            <a:off x="3599640" y="3707640"/>
            <a:ext cx="1980000" cy="2520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22" name="" descr=""/>
          <p:cNvPicPr/>
          <p:nvPr/>
        </p:nvPicPr>
        <p:blipFill>
          <a:blip r:embed="rId2"/>
          <a:stretch/>
        </p:blipFill>
        <p:spPr>
          <a:xfrm>
            <a:off x="5208480" y="1190160"/>
            <a:ext cx="3430080" cy="2519640"/>
          </a:xfrm>
          <a:prstGeom prst="rect">
            <a:avLst/>
          </a:prstGeom>
          <a:ln>
            <a:noFill/>
          </a:ln>
        </p:spPr>
      </p:pic>
      <p:pic>
        <p:nvPicPr>
          <p:cNvPr id="223" name="" descr=""/>
          <p:cNvPicPr/>
          <p:nvPr/>
        </p:nvPicPr>
        <p:blipFill>
          <a:blip r:embed="rId3"/>
          <a:stretch/>
        </p:blipFill>
        <p:spPr>
          <a:xfrm>
            <a:off x="5208480" y="3710160"/>
            <a:ext cx="3430080" cy="2519640"/>
          </a:xfrm>
          <a:prstGeom prst="rect">
            <a:avLst/>
          </a:prstGeom>
          <a:ln>
            <a:noFill/>
          </a:ln>
        </p:spPr>
      </p:pic>
      <p:sp>
        <p:nvSpPr>
          <p:cNvPr id="224" name="CustomShape 4"/>
          <p:cNvSpPr/>
          <p:nvPr/>
        </p:nvSpPr>
        <p:spPr>
          <a:xfrm>
            <a:off x="492840" y="1044000"/>
            <a:ext cx="8170560" cy="53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GB" sz="2600" spc="-1" strike="noStrike">
                <a:solidFill>
                  <a:srgbClr val="00ffff"/>
                </a:solidFill>
                <a:latin typeface="Source Sans Pro Black"/>
              </a:rPr>
              <a:t>Debris Flow Event from 09.08.2015 21:03</a:t>
            </a:r>
            <a:r>
              <a:rPr b="0" lang="en-GB" sz="2600" spc="-1" strike="noStrike">
                <a:solidFill>
                  <a:srgbClr val="00ffff"/>
                </a:solidFill>
                <a:latin typeface="Source Sans Pro Black"/>
              </a:rPr>
              <a:t> </a:t>
            </a:r>
            <a:endParaRPr b="0" lang="en-GB" sz="2600" spc="-1" strike="noStrike">
              <a:latin typeface="Arial"/>
            </a:endParaRPr>
          </a:p>
        </p:txBody>
      </p:sp>
      <p:grpSp>
        <p:nvGrpSpPr>
          <p:cNvPr id="225" name="Group 5"/>
          <p:cNvGrpSpPr/>
          <p:nvPr/>
        </p:nvGrpSpPr>
        <p:grpSpPr>
          <a:xfrm>
            <a:off x="6581880" y="3914280"/>
            <a:ext cx="451080" cy="1704600"/>
            <a:chOff x="6581880" y="3914280"/>
            <a:chExt cx="451080" cy="1704600"/>
          </a:xfrm>
        </p:grpSpPr>
        <p:sp>
          <p:nvSpPr>
            <p:cNvPr id="226" name="Line 6"/>
            <p:cNvSpPr/>
            <p:nvPr/>
          </p:nvSpPr>
          <p:spPr>
            <a:xfrm>
              <a:off x="6671880" y="3933360"/>
              <a:ext cx="360" cy="1269000"/>
            </a:xfrm>
            <a:prstGeom prst="line">
              <a:avLst/>
            </a:prstGeom>
            <a:ln>
              <a:solidFill>
                <a:srgbClr val="00ff00"/>
              </a:solidFill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" name="CustomShape 7"/>
            <p:cNvSpPr/>
            <p:nvPr/>
          </p:nvSpPr>
          <p:spPr>
            <a:xfrm>
              <a:off x="6581880" y="3914280"/>
              <a:ext cx="451080" cy="1704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D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I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S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T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A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N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C</a:t>
              </a:r>
              <a:endParaRPr b="0" lang="en-GB" sz="1000" spc="-1" strike="noStrike"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ff00"/>
                  </a:solidFill>
                  <a:latin typeface="Times New Roman"/>
                </a:rPr>
                <a:t>E</a:t>
              </a:r>
              <a:endParaRPr b="0" lang="en-GB" sz="1000" spc="-1" strike="noStrike">
                <a:latin typeface="Arial"/>
              </a:endParaRPr>
            </a:p>
          </p:txBody>
        </p:sp>
      </p:grpSp>
      <p:sp>
        <p:nvSpPr>
          <p:cNvPr id="228" name="CustomShape 8"/>
          <p:cNvSpPr/>
          <p:nvPr/>
        </p:nvSpPr>
        <p:spPr>
          <a:xfrm>
            <a:off x="7404480" y="5193000"/>
            <a:ext cx="1096920" cy="53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GB" sz="1000" spc="-1" strike="noStrike">
                <a:solidFill>
                  <a:srgbClr val="ffff00"/>
                </a:solidFill>
                <a:latin typeface="Source Sans Pro Black"/>
              </a:rPr>
              <a:t>Velocity Spectrum</a:t>
            </a:r>
            <a:r>
              <a:rPr b="0" lang="en-GB" sz="1000" spc="-1" strike="noStrike">
                <a:solidFill>
                  <a:srgbClr val="000000"/>
                </a:solidFill>
                <a:latin typeface="Source Sans Pro Black"/>
              </a:rPr>
              <a:t> </a:t>
            </a:r>
            <a:endParaRPr b="0" lang="en-GB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329760" y="284400"/>
            <a:ext cx="9391320" cy="71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64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Principle of the Radar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      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00" name="CustomShape 2"/>
          <p:cNvSpPr/>
          <p:nvPr/>
        </p:nvSpPr>
        <p:spPr>
          <a:xfrm>
            <a:off x="5132880" y="2221920"/>
            <a:ext cx="4626000" cy="2579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45000"/>
          </a:bodyPr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045"/>
              <a:buBlip>
                <a:blip r:embed="rId1"/>
              </a:buBlip>
            </a:pPr>
            <a:r>
              <a:rPr b="1" lang="en-GB" sz="1800" spc="-1" strike="noStrike">
                <a:solidFill>
                  <a:srgbClr val="00ffff"/>
                </a:solidFill>
                <a:latin typeface="Arial Black"/>
              </a:rPr>
              <a:t>The RADAR emits modulated pulses </a:t>
            </a:r>
            <a:endParaRPr b="0" lang="en-GB" sz="18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045"/>
              <a:buBlip>
                <a:blip r:embed="rId2"/>
              </a:buBlip>
            </a:pPr>
            <a:r>
              <a:rPr b="1" lang="en-GB" sz="1800" spc="-1" strike="noStrike">
                <a:solidFill>
                  <a:srgbClr val="00ffff"/>
                </a:solidFill>
                <a:latin typeface="Arial Black"/>
              </a:rPr>
              <a:t>Max. measurement distance R=2,5 km</a:t>
            </a:r>
            <a:endParaRPr b="0" lang="en-GB" sz="18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045"/>
              <a:buBlip>
                <a:blip r:embed="rId3"/>
              </a:buBlip>
            </a:pPr>
            <a:r>
              <a:rPr b="1" lang="en-GB" sz="1800" spc="-1" strike="noStrike">
                <a:solidFill>
                  <a:srgbClr val="00ffff"/>
                </a:solidFill>
                <a:latin typeface="Arial Black"/>
              </a:rPr>
              <a:t>RG-length r</a:t>
            </a:r>
            <a:r>
              <a:rPr b="1" lang="en-GB" sz="1800" spc="-1" strike="noStrike" baseline="-33000">
                <a:solidFill>
                  <a:srgbClr val="00ffff"/>
                </a:solidFill>
                <a:latin typeface="Arial Black"/>
              </a:rPr>
              <a:t>RG</a:t>
            </a:r>
            <a:r>
              <a:rPr b="1" lang="en-GB" sz="1800" spc="-1" strike="noStrike">
                <a:solidFill>
                  <a:srgbClr val="00ffff"/>
                </a:solidFill>
                <a:latin typeface="Arial Black"/>
              </a:rPr>
              <a:t>=15-250 m</a:t>
            </a:r>
            <a:endParaRPr b="0" lang="en-GB" sz="18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045"/>
              <a:buBlip>
                <a:blip r:embed="rId4"/>
              </a:buBlip>
            </a:pPr>
            <a:r>
              <a:rPr b="1" lang="en-GB" sz="1800" spc="-1" strike="noStrike">
                <a:solidFill>
                  <a:srgbClr val="00ffff"/>
                </a:solidFill>
                <a:latin typeface="Arial Black"/>
                <a:ea typeface="Arial"/>
              </a:rPr>
              <a:t>Velocities up to 300 km/h are detected simultaneously in each RG </a:t>
            </a:r>
            <a:endParaRPr b="0" lang="en-GB" sz="18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045"/>
              <a:buBlip>
                <a:blip r:embed="rId5"/>
              </a:buBlip>
            </a:pPr>
            <a:r>
              <a:rPr b="1" lang="en-GB" sz="1800" spc="-1" strike="noStrike">
                <a:solidFill>
                  <a:srgbClr val="00ffff"/>
                </a:solidFill>
                <a:latin typeface="Arial Black"/>
                <a:ea typeface="Arial"/>
              </a:rPr>
              <a:t>If there is a hazardous event (fast moving objects), a alarming trigger  is activated. 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01" name="" descr=""/>
          <p:cNvPicPr/>
          <p:nvPr/>
        </p:nvPicPr>
        <p:blipFill>
          <a:blip r:embed="rId6"/>
          <a:stretch/>
        </p:blipFill>
        <p:spPr>
          <a:xfrm>
            <a:off x="475560" y="1280160"/>
            <a:ext cx="4218480" cy="4905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329760" y="284400"/>
            <a:ext cx="9391320" cy="71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64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Debris Flow Lattenbach 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230" name="CustomShape 2"/>
          <p:cNvSpPr/>
          <p:nvPr/>
        </p:nvSpPr>
        <p:spPr>
          <a:xfrm>
            <a:off x="492840" y="1044000"/>
            <a:ext cx="8170560" cy="53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GB" sz="2600" spc="-1" strike="noStrike">
                <a:solidFill>
                  <a:srgbClr val="00ffff"/>
                </a:solidFill>
                <a:latin typeface="Source Sans Pro Black"/>
              </a:rPr>
              <a:t>Debris Flow Event from 30.07.2017</a:t>
            </a:r>
            <a:r>
              <a:rPr b="0" lang="en-GB" sz="2600" spc="-1" strike="noStrike">
                <a:solidFill>
                  <a:srgbClr val="00ffff"/>
                </a:solidFill>
                <a:latin typeface="Source Sans Pro Black"/>
              </a:rPr>
              <a:t> </a:t>
            </a:r>
            <a:endParaRPr b="0" lang="en-GB" sz="2600" spc="-1" strike="noStrike">
              <a:latin typeface="Arial"/>
            </a:endParaRPr>
          </a:p>
        </p:txBody>
      </p:sp>
      <p:sp>
        <p:nvSpPr>
          <p:cNvPr id="231" name="CustomShape 3"/>
          <p:cNvSpPr/>
          <p:nvPr/>
        </p:nvSpPr>
        <p:spPr>
          <a:xfrm>
            <a:off x="557640" y="5817960"/>
            <a:ext cx="7691400" cy="54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en-GB" sz="1600" spc="-1" strike="noStrike">
                <a:solidFill>
                  <a:srgbClr val="729fcf"/>
                </a:solidFill>
                <a:latin typeface="Times New Roman"/>
                <a:ea typeface="Times;Times New Roman"/>
              </a:rPr>
              <a:t>Typical velocity spectrum during the event on 30.07.2017 at Range Gate 6</a:t>
            </a:r>
            <a:endParaRPr b="0" lang="en-GB" sz="1600" spc="-1" strike="noStrike">
              <a:latin typeface="Arial"/>
            </a:endParaRPr>
          </a:p>
        </p:txBody>
      </p:sp>
      <p:pic>
        <p:nvPicPr>
          <p:cNvPr id="232" name="" descr=""/>
          <p:cNvPicPr/>
          <p:nvPr/>
        </p:nvPicPr>
        <p:blipFill>
          <a:blip r:embed="rId1"/>
          <a:stretch/>
        </p:blipFill>
        <p:spPr>
          <a:xfrm>
            <a:off x="546840" y="1781280"/>
            <a:ext cx="8998200" cy="3706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329760" y="284400"/>
            <a:ext cx="9391320" cy="71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64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Debris Flow Lattenbach 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234" name="CustomShape 2"/>
          <p:cNvSpPr/>
          <p:nvPr/>
        </p:nvSpPr>
        <p:spPr>
          <a:xfrm>
            <a:off x="492840" y="1044000"/>
            <a:ext cx="8170560" cy="53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GB" sz="2600" spc="-1" strike="noStrike">
                <a:solidFill>
                  <a:srgbClr val="00ffff"/>
                </a:solidFill>
                <a:latin typeface="Source Sans Pro Black"/>
              </a:rPr>
              <a:t>Debris Flow Event from 30.07.2017</a:t>
            </a:r>
            <a:r>
              <a:rPr b="0" lang="en-GB" sz="2600" spc="-1" strike="noStrike">
                <a:solidFill>
                  <a:srgbClr val="00ffff"/>
                </a:solidFill>
                <a:latin typeface="Source Sans Pro Black"/>
              </a:rPr>
              <a:t> </a:t>
            </a:r>
            <a:endParaRPr b="0" lang="en-GB" sz="2600" spc="-1" strike="noStrike">
              <a:latin typeface="Arial"/>
            </a:endParaRPr>
          </a:p>
        </p:txBody>
      </p:sp>
      <p:pic>
        <p:nvPicPr>
          <p:cNvPr id="235" name="" descr=""/>
          <p:cNvPicPr/>
          <p:nvPr/>
        </p:nvPicPr>
        <p:blipFill>
          <a:blip r:embed="rId1"/>
          <a:stretch/>
        </p:blipFill>
        <p:spPr>
          <a:xfrm>
            <a:off x="1306440" y="1515240"/>
            <a:ext cx="7561080" cy="4182480"/>
          </a:xfrm>
          <a:prstGeom prst="rect">
            <a:avLst/>
          </a:prstGeom>
          <a:ln>
            <a:noFill/>
          </a:ln>
        </p:spPr>
      </p:pic>
      <p:sp>
        <p:nvSpPr>
          <p:cNvPr id="236" name="CustomShape 3"/>
          <p:cNvSpPr/>
          <p:nvPr/>
        </p:nvSpPr>
        <p:spPr>
          <a:xfrm>
            <a:off x="557640" y="5817960"/>
            <a:ext cx="7691400" cy="54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en-GB" sz="1600" spc="-1" strike="noStrike">
                <a:solidFill>
                  <a:srgbClr val="729fcf"/>
                </a:solidFill>
                <a:latin typeface="Times New Roman"/>
                <a:ea typeface="Times;Times New Roman"/>
              </a:rPr>
              <a:t>Mean velocity (black line) and maximum velocity (red line) during the event on 30.07.2017 </a:t>
            </a:r>
            <a:endParaRPr b="0" lang="en-GB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n-GB" sz="1600" spc="-1" strike="noStrike">
                <a:solidFill>
                  <a:srgbClr val="729fcf"/>
                </a:solidFill>
                <a:latin typeface="Times New Roman"/>
                <a:ea typeface="Times;Times New Roman"/>
              </a:rPr>
              <a:t>at Range Gate 6 versus time (y-Axis)</a:t>
            </a:r>
            <a:endParaRPr b="0" lang="en-GB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1"/>
          <p:cNvSpPr/>
          <p:nvPr/>
        </p:nvSpPr>
        <p:spPr>
          <a:xfrm>
            <a:off x="329760" y="284400"/>
            <a:ext cx="9391320" cy="71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64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Debris Flow Umhausen 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238" name="CustomShape 2"/>
          <p:cNvSpPr/>
          <p:nvPr/>
        </p:nvSpPr>
        <p:spPr>
          <a:xfrm>
            <a:off x="492840" y="1044000"/>
            <a:ext cx="5880240" cy="53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GB" sz="2600" spc="-1" strike="noStrike">
                <a:solidFill>
                  <a:srgbClr val="00ffff"/>
                </a:solidFill>
                <a:latin typeface="Source Sans Pro Black"/>
              </a:rPr>
              <a:t>System Umhausen</a:t>
            </a:r>
            <a:r>
              <a:rPr b="0" lang="en-GB" sz="2600" spc="-1" strike="noStrike">
                <a:solidFill>
                  <a:srgbClr val="00ffff"/>
                </a:solidFill>
                <a:latin typeface="Source Sans Pro Black"/>
              </a:rPr>
              <a:t> </a:t>
            </a:r>
            <a:endParaRPr b="0" lang="en-GB" sz="2600" spc="-1" strike="noStrike">
              <a:latin typeface="Arial"/>
            </a:endParaRPr>
          </a:p>
        </p:txBody>
      </p:sp>
      <p:pic>
        <p:nvPicPr>
          <p:cNvPr id="239" name="" descr=""/>
          <p:cNvPicPr/>
          <p:nvPr/>
        </p:nvPicPr>
        <p:blipFill>
          <a:blip r:embed="rId1"/>
          <a:stretch/>
        </p:blipFill>
        <p:spPr>
          <a:xfrm>
            <a:off x="2666880" y="1577160"/>
            <a:ext cx="4694400" cy="4694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329760" y="284400"/>
            <a:ext cx="9391320" cy="71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>
              <a:lnSpc>
                <a:spcPct val="100000"/>
              </a:lnSpc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Debris Flow Radar Summary</a:t>
            </a:r>
            <a:endParaRPr b="0" lang="en-GB" sz="2800" spc="-1" strike="noStrike">
              <a:latin typeface="Arial"/>
            </a:endParaRPr>
          </a:p>
        </p:txBody>
      </p:sp>
      <p:graphicFrame>
        <p:nvGraphicFramePr>
          <p:cNvPr id="241" name="Table 2"/>
          <p:cNvGraphicFramePr/>
          <p:nvPr/>
        </p:nvGraphicFramePr>
        <p:xfrm>
          <a:off x="1311840" y="2475360"/>
          <a:ext cx="7198560" cy="2402280"/>
        </p:xfrm>
        <a:graphic>
          <a:graphicData uri="http://schemas.openxmlformats.org/drawingml/2006/table">
            <a:tbl>
              <a:tblPr/>
              <a:tblGrid>
                <a:gridCol w="1439640"/>
                <a:gridCol w="1439640"/>
                <a:gridCol w="1439640"/>
                <a:gridCol w="1439640"/>
                <a:gridCol w="1440000"/>
              </a:tblGrid>
              <a:tr h="744480">
                <a:tc>
                  <a:txBody>
                    <a:bodyPr lIns="90000" rIns="90000"/>
                    <a:p>
                      <a:pPr marL="179280" algn="ctr">
                        <a:lnSpc>
                          <a:spcPct val="100000"/>
                        </a:lnSpc>
                        <a:spcAft>
                          <a:spcPts val="283"/>
                        </a:spcAft>
                      </a:pPr>
                      <a:r>
                        <a:rPr b="1" lang="en-GB" sz="12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Place of Radar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Aft>
                          <a:spcPts val="283"/>
                        </a:spcAft>
                      </a:pPr>
                      <a:r>
                        <a:rPr b="1" lang="en-GB" sz="1200" spc="-1" strike="noStrike">
                          <a:latin typeface="Arial Black"/>
                        </a:rPr>
                        <a:t>Years of operation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Aft>
                          <a:spcPts val="283"/>
                        </a:spcAft>
                      </a:pPr>
                      <a:r>
                        <a:rPr b="1" lang="en-GB" sz="1200" spc="-1" strike="noStrike">
                          <a:latin typeface="Arial Black"/>
                        </a:rPr>
                        <a:t>Alarm and</a:t>
                      </a:r>
                      <a:endParaRPr b="0" lang="en-GB" sz="12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283"/>
                        </a:spcAft>
                      </a:pPr>
                      <a:r>
                        <a:rPr b="1" lang="en-GB" sz="1200" spc="-1" strike="noStrike">
                          <a:latin typeface="Arial Black"/>
                        </a:rPr>
                        <a:t>Debris Flow 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Aft>
                          <a:spcPts val="283"/>
                        </a:spcAft>
                      </a:pPr>
                      <a:r>
                        <a:rPr b="1" lang="en-GB" sz="1200" spc="-1" strike="noStrike">
                          <a:latin typeface="Arial Black"/>
                        </a:rPr>
                        <a:t>False Alarm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Aft>
                          <a:spcPts val="283"/>
                        </a:spcAft>
                      </a:pPr>
                      <a:r>
                        <a:rPr b="1" lang="en-GB" sz="1200" spc="-1" strike="noStrike">
                          <a:latin typeface="Arial Black"/>
                        </a:rPr>
                        <a:t>No Alarm Debris Flow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412920"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Aft>
                          <a:spcPts val="283"/>
                        </a:spcAft>
                      </a:pPr>
                      <a:r>
                        <a:rPr b="0" lang="en-GB" sz="1200" spc="-1" strike="noStrike">
                          <a:latin typeface="Arial Black"/>
                        </a:rPr>
                        <a:t>Lattenbach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Aft>
                          <a:spcPts val="283"/>
                        </a:spcAft>
                      </a:pPr>
                      <a:r>
                        <a:rPr b="0" lang="en-GB" sz="1200" spc="-1" strike="noStrike">
                          <a:latin typeface="Arial Black"/>
                        </a:rPr>
                        <a:t>2012-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Aft>
                          <a:spcPts val="283"/>
                        </a:spcAft>
                      </a:pPr>
                      <a:r>
                        <a:rPr b="0" lang="en-GB" sz="1200" spc="-1" strike="noStrike">
                          <a:latin typeface="Arial Black"/>
                        </a:rPr>
                        <a:t>11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200" spc="-1" strike="noStrike">
                          <a:latin typeface="Arial Black"/>
                        </a:rPr>
                        <a:t> </a:t>
                      </a:r>
                      <a:r>
                        <a:rPr b="0" lang="en-GB" sz="1200" spc="-1" strike="noStrike">
                          <a:latin typeface="Arial Black"/>
                        </a:rPr>
                        <a:t>0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Aft>
                          <a:spcPts val="283"/>
                        </a:spcAft>
                      </a:pPr>
                      <a:r>
                        <a:rPr b="0" lang="en-GB" sz="1200" spc="-1" strike="noStrike">
                          <a:latin typeface="Arial Black"/>
                        </a:rPr>
                        <a:t>0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412920"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Aft>
                          <a:spcPts val="283"/>
                        </a:spcAf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Umhausen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Aft>
                          <a:spcPts val="283"/>
                        </a:spcAf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2014-2018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Aft>
                          <a:spcPts val="283"/>
                        </a:spcAf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3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Aft>
                          <a:spcPts val="283"/>
                        </a:spcAf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0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Aft>
                          <a:spcPts val="283"/>
                        </a:spcAf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0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416160"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Dongchuan*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2015-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0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 </a:t>
                      </a: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0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0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416160"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Gadria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2018-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1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 </a:t>
                      </a: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0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0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242" name="CustomShape 3"/>
          <p:cNvSpPr/>
          <p:nvPr/>
        </p:nvSpPr>
        <p:spPr>
          <a:xfrm>
            <a:off x="1337400" y="1935360"/>
            <a:ext cx="514152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00ffff"/>
                </a:solidFill>
                <a:latin typeface="Arial"/>
              </a:rPr>
              <a:t>Debris Flow Detection Rate for installed Radar Systems: 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243" name="CustomShape 4"/>
          <p:cNvSpPr/>
          <p:nvPr/>
        </p:nvSpPr>
        <p:spPr>
          <a:xfrm>
            <a:off x="1337400" y="4842720"/>
            <a:ext cx="7121520" cy="1398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00ffff"/>
                </a:solidFill>
                <a:latin typeface="Arial"/>
              </a:rPr>
              <a:t>*...system defect after lightning reinstalled 2018</a:t>
            </a:r>
            <a:r>
              <a:rPr b="0" lang="en-GB" sz="1600" spc="-1" strike="noStrike">
                <a:solidFill>
                  <a:srgbClr val="00ffff"/>
                </a:solidFill>
                <a:latin typeface="Arial"/>
              </a:rPr>
              <a:t> </a:t>
            </a:r>
            <a:endParaRPr b="0" lang="en-GB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5" dur="indefinite" restart="never" nodeType="tmRoot">
          <p:childTnLst>
            <p:seq>
              <p:cTn id="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329760" y="284400"/>
            <a:ext cx="9391320" cy="71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64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Conclusion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      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245" name="CustomShape 2"/>
          <p:cNvSpPr/>
          <p:nvPr/>
        </p:nvSpPr>
        <p:spPr>
          <a:xfrm>
            <a:off x="1827000" y="3166200"/>
            <a:ext cx="4626000" cy="2579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85000"/>
          </a:bodyPr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045"/>
              <a:buBlip>
                <a:blip r:embed="rId1"/>
              </a:buBlip>
            </a:pPr>
            <a:r>
              <a:rPr b="1" lang="en-GB" sz="1800" spc="-1" strike="noStrike">
                <a:solidFill>
                  <a:srgbClr val="00ffff"/>
                </a:solidFill>
                <a:latin typeface="Arial Black"/>
              </a:rPr>
              <a:t>Snow Avalanches </a:t>
            </a:r>
            <a:endParaRPr b="0" lang="en-GB" sz="18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045"/>
              <a:buBlip>
                <a:blip r:embed="rId2"/>
              </a:buBlip>
            </a:pPr>
            <a:r>
              <a:rPr b="1" lang="en-GB" sz="1800" spc="-1" strike="noStrike">
                <a:solidFill>
                  <a:srgbClr val="00ffff"/>
                </a:solidFill>
                <a:latin typeface="Arial Black"/>
              </a:rPr>
              <a:t>Debris Flow</a:t>
            </a:r>
            <a:endParaRPr b="0" lang="en-GB" sz="18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045"/>
              <a:buBlip>
                <a:blip r:embed="rId3"/>
              </a:buBlip>
            </a:pPr>
            <a:r>
              <a:rPr b="1" lang="en-GB" sz="1800" spc="-1" strike="noStrike">
                <a:solidFill>
                  <a:srgbClr val="00ffff"/>
                </a:solidFill>
                <a:latin typeface="Arial Black"/>
              </a:rPr>
              <a:t>Water Level Detection</a:t>
            </a:r>
            <a:endParaRPr b="0" lang="en-GB" sz="18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045"/>
              <a:buBlip>
                <a:blip r:embed="rId4"/>
              </a:buBlip>
            </a:pPr>
            <a:r>
              <a:rPr b="1" lang="en-GB" sz="1800" spc="-1" strike="noStrike">
                <a:solidFill>
                  <a:srgbClr val="00ffff"/>
                </a:solidFill>
                <a:latin typeface="Arial Black"/>
                <a:ea typeface="Arial"/>
              </a:rPr>
              <a:t>Rain Detection</a:t>
            </a:r>
            <a:endParaRPr b="0" lang="en-GB" sz="18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045"/>
              <a:buBlip>
                <a:blip r:embed="rId5"/>
              </a:buBlip>
            </a:pPr>
            <a:r>
              <a:rPr b="1" lang="en-GB" sz="1800" spc="-1" strike="noStrike">
                <a:solidFill>
                  <a:srgbClr val="00ffff"/>
                </a:solidFill>
                <a:latin typeface="Arial Black"/>
                <a:ea typeface="Arial"/>
              </a:rPr>
              <a:t>Rockfall</a:t>
            </a:r>
            <a:endParaRPr b="0" lang="en-GB" sz="18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045"/>
              <a:buBlip>
                <a:blip r:embed="rId6"/>
              </a:buBlip>
            </a:pPr>
            <a:r>
              <a:rPr b="1" lang="en-GB" sz="1800" spc="-1" strike="noStrike">
                <a:solidFill>
                  <a:srgbClr val="00ffff"/>
                </a:solidFill>
                <a:latin typeface="Arial Black"/>
                <a:ea typeface="Arial"/>
              </a:rPr>
              <a:t>Man Detection 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46" name="CustomShape 3"/>
          <p:cNvSpPr/>
          <p:nvPr/>
        </p:nvSpPr>
        <p:spPr>
          <a:xfrm>
            <a:off x="493200" y="1379160"/>
            <a:ext cx="8170560" cy="123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GB" sz="2600" spc="-1" strike="noStrike">
                <a:solidFill>
                  <a:srgbClr val="00ffff"/>
                </a:solidFill>
                <a:latin typeface="Source Sans Pro Black"/>
              </a:rPr>
              <a:t>The Radar is successfully tested for</a:t>
            </a:r>
            <a:endParaRPr b="0" lang="en-GB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7" dur="indefinite" restart="never" nodeType="tmRoot">
          <p:childTnLst>
            <p:seq>
              <p:cTn id="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329760" y="284400"/>
            <a:ext cx="9391320" cy="80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>
              <a:lnSpc>
                <a:spcPct val="100000"/>
              </a:lnSpc>
            </a:pPr>
            <a:r>
              <a:rPr b="1" lang="en-GB" sz="3350" spc="-1" strike="noStrike">
                <a:solidFill>
                  <a:srgbClr val="ffffff"/>
                </a:solidFill>
                <a:latin typeface="Source Sans Pro Black"/>
              </a:rPr>
              <a:t>Thank You</a:t>
            </a:r>
            <a:endParaRPr b="0" lang="en-GB" sz="3350" spc="-1" strike="noStrike">
              <a:latin typeface="Arial"/>
            </a:endParaRPr>
          </a:p>
        </p:txBody>
      </p:sp>
      <p:sp>
        <p:nvSpPr>
          <p:cNvPr id="248" name="CustomShape 2"/>
          <p:cNvSpPr/>
          <p:nvPr/>
        </p:nvSpPr>
        <p:spPr>
          <a:xfrm>
            <a:off x="3031560" y="2998080"/>
            <a:ext cx="3539520" cy="102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17928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4800" spc="-1" strike="noStrike">
                <a:solidFill>
                  <a:srgbClr val="00ffff"/>
                </a:solidFill>
                <a:latin typeface="Times New Roman"/>
              </a:rPr>
              <a:t>Thank You</a:t>
            </a:r>
            <a:endParaRPr b="0" lang="en-GB" sz="4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9" dur="indefinite" restart="never" nodeType="tmRoot">
          <p:childTnLst>
            <p:seq>
              <p:cTn id="50" dur="indefinite" nodeType="mainSeq"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afterEffect" fill="hold" presetClass="entr" presetID="4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5" dur="5000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6" dur="5000" fill="hold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5000" fill="hold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329760" y="284400"/>
            <a:ext cx="9391320" cy="71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64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Areas of application for the Radar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      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03" name="CustomShape 2"/>
          <p:cNvSpPr/>
          <p:nvPr/>
        </p:nvSpPr>
        <p:spPr>
          <a:xfrm>
            <a:off x="5132880" y="2221920"/>
            <a:ext cx="4626000" cy="2579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85000"/>
          </a:bodyPr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045"/>
              <a:buBlip>
                <a:blip r:embed="rId1"/>
              </a:buBlip>
            </a:pPr>
            <a:r>
              <a:rPr b="1" lang="en-GB" sz="1800" spc="-1" strike="noStrike">
                <a:solidFill>
                  <a:srgbClr val="00ffff"/>
                </a:solidFill>
                <a:latin typeface="Arial Black"/>
              </a:rPr>
              <a:t>Snow Avalanches </a:t>
            </a:r>
            <a:endParaRPr b="0" lang="en-GB" sz="18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045"/>
              <a:buBlip>
                <a:blip r:embed="rId2"/>
              </a:buBlip>
            </a:pPr>
            <a:r>
              <a:rPr b="1" lang="en-GB" sz="1800" spc="-1" strike="noStrike">
                <a:solidFill>
                  <a:srgbClr val="00ffff"/>
                </a:solidFill>
                <a:latin typeface="Arial Black"/>
              </a:rPr>
              <a:t>Debris Flow</a:t>
            </a:r>
            <a:endParaRPr b="0" lang="en-GB" sz="18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045"/>
              <a:buBlip>
                <a:blip r:embed="rId3"/>
              </a:buBlip>
            </a:pPr>
            <a:r>
              <a:rPr b="1" lang="en-GB" sz="1800" spc="-1" strike="noStrike">
                <a:solidFill>
                  <a:srgbClr val="00ffff"/>
                </a:solidFill>
                <a:latin typeface="Arial Black"/>
              </a:rPr>
              <a:t>Water Level Detection</a:t>
            </a:r>
            <a:endParaRPr b="0" lang="en-GB" sz="18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045"/>
              <a:buBlip>
                <a:blip r:embed="rId4"/>
              </a:buBlip>
            </a:pPr>
            <a:r>
              <a:rPr b="1" lang="en-GB" sz="1800" spc="-1" strike="noStrike">
                <a:solidFill>
                  <a:srgbClr val="00ffff"/>
                </a:solidFill>
                <a:latin typeface="Arial Black"/>
                <a:ea typeface="Arial"/>
              </a:rPr>
              <a:t>Rain Detection</a:t>
            </a:r>
            <a:endParaRPr b="0" lang="en-GB" sz="18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045"/>
              <a:buBlip>
                <a:blip r:embed="rId5"/>
              </a:buBlip>
            </a:pPr>
            <a:r>
              <a:rPr b="1" lang="en-GB" sz="1800" spc="-1" strike="noStrike">
                <a:solidFill>
                  <a:srgbClr val="00ffff"/>
                </a:solidFill>
                <a:latin typeface="Arial Black"/>
                <a:ea typeface="Arial"/>
              </a:rPr>
              <a:t>Rockfall</a:t>
            </a:r>
            <a:endParaRPr b="0" lang="en-GB" sz="18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045"/>
              <a:buBlip>
                <a:blip r:embed="rId6"/>
              </a:buBlip>
            </a:pPr>
            <a:r>
              <a:rPr b="1" lang="en-GB" sz="1800" spc="-1" strike="noStrike">
                <a:solidFill>
                  <a:srgbClr val="00ffff"/>
                </a:solidFill>
                <a:latin typeface="Arial Black"/>
                <a:ea typeface="Arial"/>
              </a:rPr>
              <a:t>Man Detection 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04" name="" descr=""/>
          <p:cNvPicPr/>
          <p:nvPr/>
        </p:nvPicPr>
        <p:blipFill>
          <a:blip r:embed="rId7"/>
          <a:stretch/>
        </p:blipFill>
        <p:spPr>
          <a:xfrm>
            <a:off x="475560" y="1280160"/>
            <a:ext cx="4218480" cy="4905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329760" y="284400"/>
            <a:ext cx="9391320" cy="71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64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Specification 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106" name="" descr=""/>
          <p:cNvPicPr/>
          <p:nvPr/>
        </p:nvPicPr>
        <p:blipFill>
          <a:blip r:embed="rId1"/>
          <a:stretch/>
        </p:blipFill>
        <p:spPr>
          <a:xfrm>
            <a:off x="403200" y="1292040"/>
            <a:ext cx="3654720" cy="5049000"/>
          </a:xfrm>
          <a:prstGeom prst="rect">
            <a:avLst/>
          </a:prstGeom>
          <a:ln>
            <a:noFill/>
          </a:ln>
        </p:spPr>
      </p:pic>
      <p:graphicFrame>
        <p:nvGraphicFramePr>
          <p:cNvPr id="107" name="Table 2"/>
          <p:cNvGraphicFramePr/>
          <p:nvPr/>
        </p:nvGraphicFramePr>
        <p:xfrm>
          <a:off x="4197600" y="1532520"/>
          <a:ext cx="5603400" cy="4497120"/>
        </p:xfrm>
        <a:graphic>
          <a:graphicData uri="http://schemas.openxmlformats.org/drawingml/2006/table">
            <a:tbl>
              <a:tblPr/>
              <a:tblGrid>
                <a:gridCol w="1753920"/>
                <a:gridCol w="1346040"/>
                <a:gridCol w="1543680"/>
                <a:gridCol w="959760"/>
              </a:tblGrid>
              <a:tr h="449640">
                <a:tc>
                  <a:txBody>
                    <a:bodyPr lIns="90000" rIns="90000"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en-GB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Parameter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 lIns="90000" rIns="90000"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en-GB" sz="1600" spc="-1" strike="noStrike">
                          <a:latin typeface="Arial"/>
                        </a:rPr>
                        <a:t>Quantity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 lIns="90000" rIns="90000"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en-GB" sz="1600" spc="-1" strike="noStrike">
                          <a:latin typeface="Arial"/>
                        </a:rPr>
                        <a:t>Tolerance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 lIns="90000" rIns="90000"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en-GB" sz="1600" spc="-1" strike="noStrike">
                          <a:latin typeface="Arial"/>
                        </a:rPr>
                        <a:t>Unit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</a:tr>
              <a:tr h="449640"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Mode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Pulse/PCM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</a:tr>
              <a:tr h="449640"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Frequency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10,0-10,5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GHz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</a:tr>
              <a:tr h="449640"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Power C.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40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&lt;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W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</a:tr>
              <a:tr h="449640"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Range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30-2500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m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</a:tr>
              <a:tr h="449640"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Targetsize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1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min &gt; at 2km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m²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</a:tr>
              <a:tr h="44964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0,25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min &gt; at 1km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m²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</a:tr>
              <a:tr h="449640"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Velocity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0,2-100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min/max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m/s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</a:tr>
              <a:tr h="449640"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RG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128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max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</a:tr>
              <a:tr h="450360"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RG-length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15-250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min/max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m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329760" y="284400"/>
            <a:ext cx="9391320" cy="71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64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Debris Flow Lattenbach ÖBB Project 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09" name="CustomShape 2"/>
          <p:cNvSpPr/>
          <p:nvPr/>
        </p:nvSpPr>
        <p:spPr>
          <a:xfrm>
            <a:off x="468000" y="1144800"/>
            <a:ext cx="9451440" cy="53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GB" sz="2600" spc="-1" strike="noStrike">
                <a:solidFill>
                  <a:srgbClr val="00ffff"/>
                </a:solidFill>
                <a:latin typeface="Source Sans Pro Black"/>
              </a:rPr>
              <a:t>Location:</a:t>
            </a:r>
            <a:r>
              <a:rPr b="1" lang="en-GB" sz="1800" spc="-1" strike="noStrike">
                <a:solidFill>
                  <a:srgbClr val="00ffff"/>
                </a:solidFill>
                <a:latin typeface="Source Sans Pro Black"/>
              </a:rPr>
              <a:t> </a:t>
            </a:r>
            <a:r>
              <a:rPr b="1" lang="en-GB" sz="1800" spc="-1" strike="noStrike">
                <a:solidFill>
                  <a:srgbClr val="00ffff"/>
                </a:solidFill>
                <a:latin typeface="Source Sans Pro Black"/>
              </a:rPr>
              <a:t>	</a:t>
            </a:r>
            <a:r>
              <a:rPr b="1" lang="en-GB" sz="2400" spc="-1" strike="noStrike">
                <a:solidFill>
                  <a:srgbClr val="00ffff"/>
                </a:solidFill>
                <a:latin typeface="Arial"/>
                <a:ea typeface="TimesNewRomanPS-BoldMT"/>
              </a:rPr>
              <a:t>Grins Lattenbach  10°30'38'' O and 47°08'32'' N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110" name="" descr=""/>
          <p:cNvPicPr/>
          <p:nvPr/>
        </p:nvPicPr>
        <p:blipFill>
          <a:blip r:embed="rId1"/>
          <a:stretch/>
        </p:blipFill>
        <p:spPr>
          <a:xfrm>
            <a:off x="2270880" y="1717200"/>
            <a:ext cx="5911560" cy="4570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329760" y="284400"/>
            <a:ext cx="9391320" cy="71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64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Debris Flow Lattenbach 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398160" y="1413360"/>
            <a:ext cx="2309040" cy="53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GB" sz="2600" spc="-1" strike="noStrike">
                <a:solidFill>
                  <a:srgbClr val="00ffff"/>
                </a:solidFill>
                <a:latin typeface="Source Sans Pro Black"/>
              </a:rPr>
              <a:t>View</a:t>
            </a:r>
            <a:endParaRPr b="0" lang="en-GB" sz="2600" spc="-1" strike="noStrike">
              <a:latin typeface="Arial"/>
            </a:endParaRPr>
          </a:p>
        </p:txBody>
      </p:sp>
      <p:pic>
        <p:nvPicPr>
          <p:cNvPr id="113" name="" descr=""/>
          <p:cNvPicPr/>
          <p:nvPr/>
        </p:nvPicPr>
        <p:blipFill>
          <a:blip r:embed="rId1"/>
          <a:stretch/>
        </p:blipFill>
        <p:spPr>
          <a:xfrm>
            <a:off x="1711440" y="1339920"/>
            <a:ext cx="6919200" cy="4853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329760" y="284400"/>
            <a:ext cx="9391320" cy="71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64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Debris Flow Lattenbach 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428400" y="1194480"/>
            <a:ext cx="4057560" cy="53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GB" sz="2600" spc="-1" strike="noStrike">
                <a:solidFill>
                  <a:srgbClr val="00ffff"/>
                </a:solidFill>
                <a:latin typeface="Source Sans Pro Black"/>
              </a:rPr>
              <a:t>Situation Lattenbach </a:t>
            </a:r>
            <a:r>
              <a:rPr b="0" lang="en-GB" sz="2600" spc="-1" strike="noStrike">
                <a:solidFill>
                  <a:srgbClr val="00ffff"/>
                </a:solidFill>
                <a:latin typeface="Source Sans Pro Black"/>
              </a:rPr>
              <a:t> </a:t>
            </a:r>
            <a:endParaRPr b="0" lang="en-GB" sz="2600" spc="-1" strike="noStrike">
              <a:latin typeface="Arial"/>
            </a:endParaRPr>
          </a:p>
        </p:txBody>
      </p:sp>
      <p:pic>
        <p:nvPicPr>
          <p:cNvPr id="116" name="Grafik 1" descr=""/>
          <p:cNvPicPr/>
          <p:nvPr/>
        </p:nvPicPr>
        <p:blipFill>
          <a:blip r:embed="rId1"/>
          <a:stretch/>
        </p:blipFill>
        <p:spPr>
          <a:xfrm>
            <a:off x="1493280" y="1826640"/>
            <a:ext cx="6989400" cy="4319640"/>
          </a:xfrm>
          <a:prstGeom prst="rect">
            <a:avLst/>
          </a:prstGeom>
          <a:ln>
            <a:noFill/>
          </a:ln>
        </p:spPr>
      </p:pic>
      <p:sp>
        <p:nvSpPr>
          <p:cNvPr id="117" name="CustomShape 3"/>
          <p:cNvSpPr/>
          <p:nvPr/>
        </p:nvSpPr>
        <p:spPr>
          <a:xfrm>
            <a:off x="1544400" y="6098400"/>
            <a:ext cx="2936520" cy="40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729fcf"/>
                </a:solidFill>
                <a:latin typeface="Times New Roman"/>
                <a:ea typeface="Times New Roman"/>
              </a:rPr>
              <a:t>© Jahannes Hübel IAN; BOKU</a:t>
            </a:r>
            <a:endParaRPr b="0" lang="en-GB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329760" y="284400"/>
            <a:ext cx="9391320" cy="71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64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Lattenbach ÖBB Project  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119" name="" descr=""/>
          <p:cNvPicPr/>
          <p:nvPr/>
        </p:nvPicPr>
        <p:blipFill>
          <a:blip r:embed="rId1"/>
          <a:stretch/>
        </p:blipFill>
        <p:spPr>
          <a:xfrm>
            <a:off x="4692600" y="1282320"/>
            <a:ext cx="4263480" cy="4932000"/>
          </a:xfrm>
          <a:prstGeom prst="rect">
            <a:avLst/>
          </a:prstGeom>
          <a:ln>
            <a:noFill/>
          </a:ln>
        </p:spPr>
      </p:pic>
      <p:pic>
        <p:nvPicPr>
          <p:cNvPr id="120" name="" descr=""/>
          <p:cNvPicPr/>
          <p:nvPr/>
        </p:nvPicPr>
        <p:blipFill>
          <a:blip r:embed="rId2"/>
          <a:stretch/>
        </p:blipFill>
        <p:spPr>
          <a:xfrm>
            <a:off x="1095840" y="1265760"/>
            <a:ext cx="3370320" cy="4945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329760" y="284400"/>
            <a:ext cx="9391320" cy="71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64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</a:rPr>
              <a:t>Lattenbach ÖBB Project  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122" name="" descr=""/>
          <p:cNvPicPr/>
          <p:nvPr/>
        </p:nvPicPr>
        <p:blipFill>
          <a:blip r:embed="rId1"/>
          <a:stretch/>
        </p:blipFill>
        <p:spPr>
          <a:xfrm>
            <a:off x="1095840" y="1266120"/>
            <a:ext cx="3370320" cy="4945320"/>
          </a:xfrm>
          <a:prstGeom prst="rect">
            <a:avLst/>
          </a:prstGeom>
          <a:ln>
            <a:noFill/>
          </a:ln>
        </p:spPr>
      </p:pic>
      <p:sp>
        <p:nvSpPr>
          <p:cNvPr id="123" name="CustomShape 2"/>
          <p:cNvSpPr/>
          <p:nvPr/>
        </p:nvSpPr>
        <p:spPr>
          <a:xfrm>
            <a:off x="232920" y="1368000"/>
            <a:ext cx="4626000" cy="257904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85000"/>
          </a:bodyPr>
          <a:p>
            <a:pPr marL="432000" indent="-323640">
              <a:lnSpc>
                <a:spcPct val="100000"/>
              </a:lnSpc>
              <a:spcAft>
                <a:spcPts val="1409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GB" sz="1800" spc="-1" strike="noStrike">
                <a:solidFill>
                  <a:srgbClr val="333333"/>
                </a:solidFill>
                <a:latin typeface="Arial Black"/>
              </a:rPr>
              <a:t>5 Relays</a:t>
            </a:r>
            <a:endParaRPr b="0" lang="en-GB" sz="18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GB" sz="1800" spc="-1" strike="noStrike">
                <a:solidFill>
                  <a:srgbClr val="333333"/>
                </a:solidFill>
                <a:latin typeface="Arial Black"/>
              </a:rPr>
              <a:t>Radar OK</a:t>
            </a:r>
            <a:endParaRPr b="0" lang="en-GB" sz="18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GB" sz="1800" spc="-1" strike="noStrike">
                <a:solidFill>
                  <a:srgbClr val="333333"/>
                </a:solidFill>
                <a:latin typeface="Arial Black"/>
              </a:rPr>
              <a:t>Water Level</a:t>
            </a:r>
            <a:endParaRPr b="0" lang="en-GB" sz="18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GB" sz="1800" spc="-1" strike="noStrike">
                <a:solidFill>
                  <a:srgbClr val="333333"/>
                </a:solidFill>
                <a:latin typeface="Arial Black"/>
              </a:rPr>
              <a:t>Debris Flow Small Event</a:t>
            </a:r>
            <a:endParaRPr b="0" lang="en-GB" sz="18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GB" sz="1800" spc="-1" strike="noStrike">
                <a:solidFill>
                  <a:srgbClr val="333333"/>
                </a:solidFill>
                <a:latin typeface="Arial Black"/>
              </a:rPr>
              <a:t>Debris Flow Big Event</a:t>
            </a:r>
            <a:endParaRPr b="0" lang="en-GB" sz="18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GB" sz="1800" spc="-1" strike="noStrike">
                <a:solidFill>
                  <a:srgbClr val="333333"/>
                </a:solidFill>
                <a:latin typeface="Arial Black"/>
              </a:rPr>
              <a:t>Heavy Rain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24" name="" descr=""/>
          <p:cNvPicPr/>
          <p:nvPr/>
        </p:nvPicPr>
        <p:blipFill>
          <a:blip r:embed="rId2"/>
          <a:stretch/>
        </p:blipFill>
        <p:spPr>
          <a:xfrm>
            <a:off x="4692960" y="1283040"/>
            <a:ext cx="4263480" cy="4932000"/>
          </a:xfrm>
          <a:prstGeom prst="rect">
            <a:avLst/>
          </a:prstGeom>
          <a:ln>
            <a:noFill/>
          </a:ln>
        </p:spPr>
      </p:pic>
      <p:sp>
        <p:nvSpPr>
          <p:cNvPr id="125" name="Line 3"/>
          <p:cNvSpPr/>
          <p:nvPr/>
        </p:nvSpPr>
        <p:spPr>
          <a:xfrm flipH="1" flipV="1">
            <a:off x="4499640" y="2448000"/>
            <a:ext cx="1260000" cy="1800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2191</TotalTime>
  <Application>LibreOffice/6.1.0.3$Windows_X86_64 LibreOffice_project/efb621ed25068d70781dc026f7e9c5187a4decd1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2006-03-23T15:00:25Z</dcterms:created>
  <dc:creator/>
  <dc:description/>
  <dc:language>en-GB</dc:language>
  <cp:lastModifiedBy>Richard</cp:lastModifiedBy>
  <cp:lastPrinted>2006-03-23T15:00:25Z</cp:lastPrinted>
  <dcterms:modified xsi:type="dcterms:W3CDTF">2018-10-02T05:57:15Z</dcterms:modified>
  <cp:revision>105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