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jpeg" ContentType="image/jpeg"/>
  <Override PartName="/ppt/media/image38.png" ContentType="image/png"/>
  <Override PartName="/ppt/media/image2.jpeg" ContentType="image/jpeg"/>
  <Override PartName="/ppt/media/image28.wmf" ContentType="image/x-wmf"/>
  <Override PartName="/ppt/media/image6.bmp" ContentType="image/bmp"/>
  <Override PartName="/ppt/media/image47.png" ContentType="image/png"/>
  <Override PartName="/ppt/media/image3.wmf" ContentType="image/x-wmf"/>
  <Override PartName="/ppt/media/image48.png" ContentType="image/png"/>
  <Override PartName="/ppt/media/image4.wmf" ContentType="image/x-wmf"/>
  <Override PartName="/ppt/media/image8.jpeg" ContentType="image/jpeg"/>
  <Override PartName="/ppt/media/image49.png" ContentType="image/png"/>
  <Override PartName="/ppt/media/image5.wmf" ContentType="image/x-wmf"/>
  <Override PartName="/ppt/media/image31.png" ContentType="image/png"/>
  <Override PartName="/ppt/media/image7.jpeg" ContentType="image/jpeg"/>
  <Override PartName="/ppt/media/image9.wmf" ContentType="image/x-wmf"/>
  <Override PartName="/ppt/media/image63.png" ContentType="image/png"/>
  <Override PartName="/ppt/media/image55.png" ContentType="image/png"/>
  <Override PartName="/ppt/media/image10.wmf" ContentType="image/x-wmf"/>
  <Override PartName="/ppt/media/image56.png" ContentType="image/png"/>
  <Override PartName="/ppt/media/image11.wmf" ContentType="image/x-wmf"/>
  <Override PartName="/ppt/media/image12.bmp" ContentType="image/bmp"/>
  <Override PartName="/ppt/media/image13.png" ContentType="image/png"/>
  <Override PartName="/ppt/media/image59.png" ContentType="image/png"/>
  <Override PartName="/ppt/media/image14.wmf" ContentType="image/x-wmf"/>
  <Override PartName="/ppt/media/image15.png" ContentType="image/png"/>
  <Override PartName="/ppt/media/image16.wmf" ContentType="image/x-wmf"/>
  <Override PartName="/ppt/media/image17.png" ContentType="image/png"/>
  <Override PartName="/ppt/media/image18.png" ContentType="image/png"/>
  <Override PartName="/ppt/media/image19.wmf" ContentType="image/x-wmf"/>
  <Override PartName="/ppt/media/image20.png" ContentType="image/png"/>
  <Override PartName="/ppt/media/image21.png" ContentType="image/png"/>
  <Override PartName="/ppt/media/image22.png" ContentType="image/png"/>
  <Override PartName="/ppt/media/image34.wmf" ContentType="image/x-wmf"/>
  <Override PartName="/ppt/media/image23.wmf" ContentType="image/x-wmf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2.png" ContentType="image/png"/>
  <Override PartName="/ppt/media/image33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9.png" ContentType="image/png"/>
  <Override PartName="/ppt/media/image40.png" ContentType="image/png"/>
  <Override PartName="/ppt/media/image41.wmf" ContentType="image/x-wmf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7.png" ContentType="image/png"/>
  <Override PartName="/ppt/media/image58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0080625" cy="5670550"/>
  <p:notesSz cx="6670675" cy="992505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Folie mittels Klicken verschieben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2000" spc="-1" strike="noStrike">
                <a:latin typeface="Arial"/>
              </a:rPr>
              <a:t>Format der Notizen mittels Klicken bearbeiten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Times New Roman"/>
              </a:rPr>
              <a:t>&lt;Kopfzeile&gt;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GB" sz="1400" spc="-1" strike="noStrike">
                <a:latin typeface="Times New Roman"/>
              </a:rPr>
              <a:t>&lt;Datum/Uhrzeit&gt;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GB" sz="1400" spc="-1" strike="noStrike">
                <a:latin typeface="Times New Roman"/>
              </a:rPr>
              <a:t>&lt;Fußzeile&gt;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CEA0886-D408-4265-9C2D-4EA2CE52D306}" type="slidenum">
              <a:rPr b="0" lang="en-GB" sz="1400" spc="-1" strike="noStrike">
                <a:latin typeface="Times New Roman"/>
              </a:rPr>
              <a:t>&lt;Foliennummer&gt;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8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700" spc="-1" strike="noStrike">
                <a:latin typeface="Source Sans Pro"/>
              </a:rPr>
              <a:t>Geringe Sendeleistung: </a:t>
            </a:r>
            <a:r>
              <a:rPr b="0" lang="en-GB" sz="700" spc="-1" strike="noStrike">
                <a:latin typeface="Source Sans Pro"/>
              </a:rPr>
              <a:t>100mW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8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700" spc="-1" strike="noStrike">
                <a:latin typeface="Source Sans Pro"/>
              </a:rPr>
              <a:t>Erkennungszeitraum: </a:t>
            </a:r>
            <a:r>
              <a:rPr b="0" lang="en-GB" sz="700" spc="-1" strike="noStrike">
                <a:latin typeface="Source Sans Pro"/>
              </a:rPr>
              <a:t>1 – 2 Sekunden</a:t>
            </a:r>
            <a:endParaRPr b="0" lang="en-GB" sz="7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61"/>
              </a:spcBef>
            </a:pPr>
            <a:endParaRPr b="0" lang="en-GB" sz="700" spc="-1" strike="noStrike">
              <a:latin typeface="Arial"/>
            </a:endParaRPr>
          </a:p>
          <a:p>
            <a:pPr marL="216000" indent="-215280">
              <a:lnSpc>
                <a:spcPct val="8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700" spc="-1" strike="noStrike">
                <a:latin typeface="Source Sans Pro"/>
              </a:rPr>
              <a:t>Multifunktionales Warnsystem </a:t>
            </a:r>
            <a:endParaRPr b="0" lang="en-GB" sz="700" spc="-1" strike="noStrike">
              <a:latin typeface="Arial"/>
            </a:endParaRPr>
          </a:p>
          <a:p>
            <a:pPr lvl="1" marL="457200" indent="-215640">
              <a:lnSpc>
                <a:spcPct val="80000"/>
              </a:lnSpc>
              <a:spcBef>
                <a:spcPts val="22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600" spc="-1" strike="noStrike">
                <a:solidFill>
                  <a:srgbClr val="000000"/>
                </a:solidFill>
                <a:latin typeface="Source Sans Pro"/>
              </a:rPr>
              <a:t>Lokale Signaleinrichtungen (z. B. Ampelanlagen zum Sperren einer Straße, Signalhörner)</a:t>
            </a:r>
            <a:endParaRPr b="0" lang="en-GB" sz="600" spc="-1" strike="noStrike">
              <a:latin typeface="Arial"/>
            </a:endParaRPr>
          </a:p>
          <a:p>
            <a:pPr lvl="1" marL="457200" indent="-215640">
              <a:lnSpc>
                <a:spcPct val="80000"/>
              </a:lnSpc>
              <a:spcBef>
                <a:spcPts val="22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600" spc="-1" strike="noStrike">
                <a:solidFill>
                  <a:srgbClr val="000000"/>
                </a:solidFill>
                <a:latin typeface="Source Sans Pro"/>
              </a:rPr>
              <a:t>Relaisausgänge</a:t>
            </a:r>
            <a:endParaRPr b="0" lang="en-GB" sz="600" spc="-1" strike="noStrike">
              <a:latin typeface="Arial"/>
            </a:endParaRPr>
          </a:p>
          <a:p>
            <a:pPr lvl="1" marL="457200" indent="-215640">
              <a:lnSpc>
                <a:spcPct val="80000"/>
              </a:lnSpc>
              <a:spcBef>
                <a:spcPts val="22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600" spc="-1" strike="noStrike">
                <a:solidFill>
                  <a:srgbClr val="000000"/>
                </a:solidFill>
                <a:latin typeface="Source Sans Pro"/>
              </a:rPr>
              <a:t>Mobilfunktechnik (SMS, Email)</a:t>
            </a:r>
            <a:endParaRPr b="0" lang="en-GB" sz="600" spc="-1" strike="noStrike">
              <a:latin typeface="Arial"/>
            </a:endParaRPr>
          </a:p>
          <a:p>
            <a:pPr lvl="1" marL="457200" indent="-215640">
              <a:lnSpc>
                <a:spcPct val="80000"/>
              </a:lnSpc>
              <a:spcBef>
                <a:spcPts val="22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600" spc="-1" strike="noStrike">
                <a:solidFill>
                  <a:srgbClr val="000000"/>
                </a:solidFill>
                <a:latin typeface="Source Sans Pro"/>
              </a:rPr>
              <a:t>Landeswarnzentrale, Straßendienst, Bergrettung, etc.</a:t>
            </a:r>
            <a:endParaRPr b="0" lang="en-GB" sz="6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224"/>
              </a:spcBef>
            </a:pPr>
            <a:endParaRPr b="0" lang="en-GB" sz="600" spc="-1" strike="noStrike">
              <a:latin typeface="Arial"/>
            </a:endParaRPr>
          </a:p>
          <a:p>
            <a:pPr marL="216000" indent="-215280">
              <a:lnSpc>
                <a:spcPct val="8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700" spc="-1" strike="noStrike">
                <a:solidFill>
                  <a:srgbClr val="000000"/>
                </a:solidFill>
                <a:latin typeface="Source Sans Pro"/>
              </a:rPr>
              <a:t>Bilderfassungseinheit </a:t>
            </a:r>
            <a:r>
              <a:rPr b="0" lang="en-GB" sz="700" spc="-1" strike="noStrike">
                <a:solidFill>
                  <a:srgbClr val="000000"/>
                </a:solidFill>
                <a:latin typeface="Source Sans Pro"/>
              </a:rPr>
              <a:t>(Ermittlung des Verursachers, Detektion von Verschütteten, etc.)</a:t>
            </a:r>
            <a:endParaRPr b="0" lang="en-GB" sz="7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61"/>
              </a:spcBef>
            </a:pP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sldImg"/>
          </p:nvPr>
        </p:nvSpPr>
        <p:spPr>
          <a:xfrm>
            <a:off x="976680" y="754200"/>
            <a:ext cx="4716000" cy="3720600"/>
          </a:xfrm>
          <a:prstGeom prst="rect">
            <a:avLst/>
          </a:prstGeom>
        </p:spPr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889200" y="4714200"/>
            <a:ext cx="4891320" cy="4466160"/>
          </a:xfrm>
          <a:prstGeom prst="rect">
            <a:avLst/>
          </a:prstGeom>
        </p:spPr>
        <p:txBody>
          <a:bodyPr lIns="90000" rIns="90000" tIns="46800" bIns="46800"/>
          <a:p>
            <a:pPr marL="216000" indent="-215280">
              <a:lnSpc>
                <a:spcPct val="100000"/>
              </a:lnSpc>
              <a:spcBef>
                <a:spcPts val="26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700" spc="-1" strike="noStrike">
                <a:latin typeface="Source Sans Pro"/>
              </a:rPr>
              <a:t>Spezialisten aus den Bereichen Radartechnik, Elektronik, Weltraumforschung, Softwareentwicklung und Logistik</a:t>
            </a:r>
            <a:endParaRPr b="0" lang="en-GB" sz="7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wmf"/><Relationship Id="rId5" Type="http://schemas.openxmlformats.org/officeDocument/2006/relationships/image" Target="../media/image4.wmf"/><Relationship Id="rId6" Type="http://schemas.openxmlformats.org/officeDocument/2006/relationships/image" Target="../media/image5.wmf"/><Relationship Id="rId7" Type="http://schemas.openxmlformats.org/officeDocument/2006/relationships/image" Target="../media/image6.bmp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bmp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360"/>
            <a:ext cx="10079280" cy="810000"/>
          </a:xfrm>
          <a:prstGeom prst="rect">
            <a:avLst/>
          </a:prstGeom>
          <a:blipFill rotWithShape="0">
            <a:blip r:embed="rId3"/>
            <a:tile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" descr=""/>
          <p:cNvPicPr/>
          <p:nvPr/>
        </p:nvPicPr>
        <p:blipFill>
          <a:blip r:embed="rId4"/>
          <a:stretch/>
        </p:blipFill>
        <p:spPr>
          <a:xfrm>
            <a:off x="0" y="6998040"/>
            <a:ext cx="24678720" cy="3012840"/>
          </a:xfrm>
          <a:prstGeom prst="rect">
            <a:avLst/>
          </a:prstGeom>
          <a:ln>
            <a:noFill/>
          </a:ln>
        </p:spPr>
      </p:pic>
      <p:pic>
        <p:nvPicPr>
          <p:cNvPr id="2" name="" descr=""/>
          <p:cNvPicPr/>
          <p:nvPr/>
        </p:nvPicPr>
        <p:blipFill>
          <a:blip r:embed="rId5"/>
          <a:stretch/>
        </p:blipFill>
        <p:spPr>
          <a:xfrm>
            <a:off x="0" y="6998040"/>
            <a:ext cx="24678720" cy="3012840"/>
          </a:xfrm>
          <a:prstGeom prst="rect">
            <a:avLst/>
          </a:prstGeom>
          <a:ln>
            <a:noFill/>
          </a:ln>
        </p:spPr>
      </p:pic>
      <p:pic>
        <p:nvPicPr>
          <p:cNvPr id="3" name="" descr=""/>
          <p:cNvPicPr/>
          <p:nvPr/>
        </p:nvPicPr>
        <p:blipFill>
          <a:blip r:embed="rId6"/>
          <a:stretch/>
        </p:blipFill>
        <p:spPr>
          <a:xfrm>
            <a:off x="0" y="6998040"/>
            <a:ext cx="24678720" cy="3012840"/>
          </a:xfrm>
          <a:prstGeom prst="rect">
            <a:avLst/>
          </a:prstGeom>
          <a:ln>
            <a:noFill/>
          </a:ln>
        </p:spPr>
      </p:pic>
      <p:pic>
        <p:nvPicPr>
          <p:cNvPr id="4" name="" descr=""/>
          <p:cNvPicPr/>
          <p:nvPr/>
        </p:nvPicPr>
        <p:blipFill>
          <a:blip r:embed="rId7"/>
          <a:stretch/>
        </p:blipFill>
        <p:spPr>
          <a:xfrm>
            <a:off x="-2880" y="4853880"/>
            <a:ext cx="10082160" cy="809280"/>
          </a:xfrm>
          <a:prstGeom prst="rect">
            <a:avLst/>
          </a:prstGeom>
          <a:ln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360000" y="36720"/>
            <a:ext cx="9359280" cy="718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1800" spc="-1" strike="noStrike">
                <a:latin typeface="Arial"/>
              </a:rPr>
              <a:t>Format des Titeltextes durch Klicken bearbeiten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360000" y="918000"/>
            <a:ext cx="9359280" cy="3779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Format des Gliederungstextes durch Klicken bearbeiten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Zweite Gliederungsebene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Dritte Gliederungsebene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Vierte Gliederungsebene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Fünfte Gliederungsebene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Sechste Gliederungsebene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Siebte Gliederungsebene</a:t>
            </a:r>
            <a:endParaRPr b="0" lang="en-GB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0" y="360"/>
            <a:ext cx="10079280" cy="810000"/>
          </a:xfrm>
          <a:prstGeom prst="rect">
            <a:avLst/>
          </a:prstGeom>
          <a:blipFill rotWithShape="0">
            <a:blip r:embed="rId3"/>
            <a:tile/>
          </a:blipFill>
          <a:ln w="720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" name="" descr=""/>
          <p:cNvPicPr/>
          <p:nvPr/>
        </p:nvPicPr>
        <p:blipFill>
          <a:blip r:embed="rId4"/>
          <a:stretch/>
        </p:blipFill>
        <p:spPr>
          <a:xfrm>
            <a:off x="0" y="6998040"/>
            <a:ext cx="24678720" cy="301284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5"/>
          <a:stretch/>
        </p:blipFill>
        <p:spPr>
          <a:xfrm>
            <a:off x="0" y="6998040"/>
            <a:ext cx="24678720" cy="301284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6"/>
          <a:stretch/>
        </p:blipFill>
        <p:spPr>
          <a:xfrm>
            <a:off x="0" y="6998040"/>
            <a:ext cx="24678720" cy="301284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7"/>
          <a:stretch/>
        </p:blipFill>
        <p:spPr>
          <a:xfrm>
            <a:off x="-2880" y="4853880"/>
            <a:ext cx="10082160" cy="809280"/>
          </a:xfrm>
          <a:prstGeom prst="rect">
            <a:avLst/>
          </a:prstGeom>
          <a:ln>
            <a:noFill/>
          </a:ln>
        </p:spPr>
      </p:pic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Format des Titeltextes durch Klicken bearbeiten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Format des Gliederungstextes durch Klicken bearbeiten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Zweite Gliederungsebene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Dritte Gliederungsebene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Vierte Gliederungsebene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Fünfte Gliederungsebene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Sechste Gliederungsebene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Siebte Gliederungsebene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hyperlink" Target="http://www.ibtp-koschuch.com/" TargetMode="External"/><Relationship Id="rId3" Type="http://schemas.openxmlformats.org/officeDocument/2006/relationships/image" Target="../media/image14.wmf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wmf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wmf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wmf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wmf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wmf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-651240" y="360"/>
            <a:ext cx="11381760" cy="5669280"/>
          </a:xfrm>
          <a:prstGeom prst="rect">
            <a:avLst/>
          </a:prstGeom>
          <a:ln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1803240" y="1475280"/>
            <a:ext cx="670824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79280" algn="ctr">
              <a:lnSpc>
                <a:spcPct val="100000"/>
              </a:lnSpc>
            </a:pPr>
            <a:r>
              <a:rPr b="1" lang="en-GB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8 years experience in avalanche detection </a:t>
            </a:r>
            <a:endParaRPr b="0" lang="en-GB" sz="2400" spc="-1" strike="noStrike">
              <a:latin typeface="Arial"/>
            </a:endParaRPr>
          </a:p>
          <a:p>
            <a:pPr marL="179280" algn="ctr">
              <a:lnSpc>
                <a:spcPct val="100000"/>
              </a:lnSpc>
            </a:pPr>
            <a:r>
              <a:rPr b="1" lang="en-GB" sz="2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by using a Pulse Doppler Radar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3168000" y="2752200"/>
            <a:ext cx="3389040" cy="226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DI Dr. techn. Koschuch Richard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IBTP Koschuch e.U.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Langegg 31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A-8463 Glanz an der Weinstraße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+ 43 / 699 18448542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office@ibtp-koschuch.com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 u="sng">
                <a:solidFill>
                  <a:srgbClr val="0000ff"/>
                </a:solidFill>
                <a:uFillTx/>
                <a:latin typeface="Times New Roman"/>
                <a:ea typeface="DejaVu Sans"/>
                <a:hlinkClick r:id="rId2"/>
              </a:rPr>
              <a:t>www.ibtp-koschuch.com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Times New Roman"/>
                <a:ea typeface="DejaVu Sans"/>
              </a:rPr>
              <a:t>www.avalancheradar.com 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9000000" y="5275080"/>
            <a:ext cx="856800" cy="58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fld id="{DC36521B-8336-44B6-9CA3-891B22D3B6F0}" type="slidenum">
              <a:rPr b="0" lang="en-GB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&lt;Foliennummer&gt;</a:t>
            </a:fld>
            <a:r>
              <a:rPr b="0" lang="en-GB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/</a:t>
            </a:r>
            <a:fld id="{D15486C6-8999-4528-9BB8-FB4F31EC17D3}" type="slidecount">
              <a:rPr b="0" lang="en-GB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31</a:t>
            </a:fld>
            <a:endParaRPr b="0" lang="en-GB" sz="1800" spc="-1" strike="noStrike"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3"/>
          <a:stretch/>
        </p:blipFill>
        <p:spPr>
          <a:xfrm>
            <a:off x="1382400" y="416880"/>
            <a:ext cx="7486920" cy="7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I: Mobile RADAR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302400" y="4523760"/>
            <a:ext cx="402192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Mobile Radar in Action; Fotos Daniel Lussi, SLF 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tretch/>
        </p:blipFill>
        <p:spPr>
          <a:xfrm>
            <a:off x="1800000" y="853200"/>
            <a:ext cx="5037480" cy="336132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2"/>
          <a:stretch/>
        </p:blipFill>
        <p:spPr>
          <a:xfrm>
            <a:off x="5436000" y="2765520"/>
            <a:ext cx="2856600" cy="198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I: Mobile RADAR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302400" y="4523760"/>
            <a:ext cx="402192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Mobile Radar in Action; Fotos Daniel Lussi, SLF 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1800000" y="853200"/>
            <a:ext cx="5037480" cy="336132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2"/>
          <a:stretch/>
        </p:blipFill>
        <p:spPr>
          <a:xfrm>
            <a:off x="5436000" y="2765520"/>
            <a:ext cx="2856600" cy="1989000"/>
          </a:xfrm>
          <a:prstGeom prst="rect">
            <a:avLst/>
          </a:prstGeom>
          <a:ln>
            <a:noFill/>
          </a:ln>
        </p:spPr>
      </p:pic>
      <p:sp>
        <p:nvSpPr>
          <p:cNvPr id="237" name="CustomShape 3"/>
          <p:cNvSpPr/>
          <p:nvPr/>
        </p:nvSpPr>
        <p:spPr>
          <a:xfrm>
            <a:off x="2643480" y="1284480"/>
            <a:ext cx="1926720" cy="2024280"/>
          </a:xfrm>
          <a:prstGeom prst="ellipse">
            <a:avLst/>
          </a:prstGeom>
          <a:solidFill>
            <a:srgbClr val="99ccff">
              <a:alpha val="75000"/>
            </a:srgbClr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238" name="Group 4"/>
          <p:cNvGrpSpPr/>
          <p:nvPr/>
        </p:nvGrpSpPr>
        <p:grpSpPr>
          <a:xfrm>
            <a:off x="3543480" y="1568160"/>
            <a:ext cx="2880000" cy="2025000"/>
            <a:chOff x="3543480" y="1568160"/>
            <a:chExt cx="2880000" cy="2025000"/>
          </a:xfrm>
        </p:grpSpPr>
        <p:sp>
          <p:nvSpPr>
            <p:cNvPr id="239" name="Line 5"/>
            <p:cNvSpPr/>
            <p:nvPr/>
          </p:nvSpPr>
          <p:spPr>
            <a:xfrm flipH="1" flipV="1">
              <a:off x="4263480" y="1568160"/>
              <a:ext cx="2160000" cy="1890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" name="Line 6"/>
            <p:cNvSpPr/>
            <p:nvPr/>
          </p:nvSpPr>
          <p:spPr>
            <a:xfrm flipH="1" flipV="1">
              <a:off x="3543480" y="3323160"/>
              <a:ext cx="2700000" cy="270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1728000" y="900000"/>
            <a:ext cx="3959280" cy="263088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7200000" y="1947600"/>
            <a:ext cx="2485080" cy="3628080"/>
          </a:xfrm>
          <a:prstGeom prst="rect">
            <a:avLst/>
          </a:prstGeom>
          <a:ln>
            <a:noFill/>
          </a:ln>
        </p:spPr>
      </p:pic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1728000" y="900000"/>
            <a:ext cx="3959280" cy="2630880"/>
          </a:xfrm>
          <a:prstGeom prst="rect">
            <a:avLst/>
          </a:prstGeom>
          <a:ln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" descr=""/>
          <p:cNvPicPr/>
          <p:nvPr/>
        </p:nvPicPr>
        <p:blipFill>
          <a:blip r:embed="rId1"/>
          <a:stretch/>
        </p:blipFill>
        <p:spPr>
          <a:xfrm>
            <a:off x="7199640" y="1946880"/>
            <a:ext cx="2485080" cy="3628080"/>
          </a:xfrm>
          <a:prstGeom prst="rect">
            <a:avLst/>
          </a:prstGeom>
          <a:ln>
            <a:noFill/>
          </a:ln>
        </p:spPr>
      </p:pic>
      <p:pic>
        <p:nvPicPr>
          <p:cNvPr id="247" name="" descr=""/>
          <p:cNvPicPr/>
          <p:nvPr/>
        </p:nvPicPr>
        <p:blipFill>
          <a:blip r:embed="rId2"/>
          <a:stretch/>
        </p:blipFill>
        <p:spPr>
          <a:xfrm>
            <a:off x="1728000" y="900000"/>
            <a:ext cx="3959280" cy="263088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  <p:grpSp>
        <p:nvGrpSpPr>
          <p:cNvPr id="249" name="Group 2"/>
          <p:cNvGrpSpPr/>
          <p:nvPr/>
        </p:nvGrpSpPr>
        <p:grpSpPr>
          <a:xfrm>
            <a:off x="3060000" y="1134360"/>
            <a:ext cx="4765320" cy="1755000"/>
            <a:chOff x="3060000" y="1134360"/>
            <a:chExt cx="4765320" cy="1755000"/>
          </a:xfrm>
        </p:grpSpPr>
        <p:sp>
          <p:nvSpPr>
            <p:cNvPr id="250" name="CustomShape 3"/>
            <p:cNvSpPr/>
            <p:nvPr/>
          </p:nvSpPr>
          <p:spPr>
            <a:xfrm>
              <a:off x="3060000" y="1137240"/>
              <a:ext cx="1389240" cy="1751400"/>
            </a:xfrm>
            <a:prstGeom prst="ellipse">
              <a:avLst/>
            </a:prstGeom>
            <a:solidFill>
              <a:srgbClr val="99ccff">
                <a:alpha val="75000"/>
              </a:srgbClr>
            </a:solidFill>
            <a:ln>
              <a:solidFill>
                <a:srgbClr val="00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" name="Line 4"/>
            <p:cNvSpPr/>
            <p:nvPr/>
          </p:nvSpPr>
          <p:spPr>
            <a:xfrm>
              <a:off x="3854160" y="1134360"/>
              <a:ext cx="3971160" cy="1485000"/>
            </a:xfrm>
            <a:prstGeom prst="line">
              <a:avLst/>
            </a:prstGeom>
            <a:ln>
              <a:solidFill>
                <a:srgbClr val="00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Line 5"/>
            <p:cNvSpPr/>
            <p:nvPr/>
          </p:nvSpPr>
          <p:spPr>
            <a:xfrm flipV="1">
              <a:off x="3655800" y="2754360"/>
              <a:ext cx="4169520" cy="135000"/>
            </a:xfrm>
            <a:prstGeom prst="line">
              <a:avLst/>
            </a:prstGeom>
            <a:ln>
              <a:solidFill>
                <a:srgbClr val="00ffff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1530360" y="861120"/>
            <a:ext cx="7018920" cy="394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1440000" y="862200"/>
            <a:ext cx="7199280" cy="3944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58" name="" descr=""/>
          <p:cNvPicPr/>
          <p:nvPr/>
        </p:nvPicPr>
        <p:blipFill>
          <a:blip r:embed="rId1"/>
          <a:stretch/>
        </p:blipFill>
        <p:spPr>
          <a:xfrm>
            <a:off x="1440000" y="876600"/>
            <a:ext cx="7199280" cy="391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1440000" y="871200"/>
            <a:ext cx="7199280" cy="3926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1440000" y="874800"/>
            <a:ext cx="7199280" cy="3919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Principle of the Pulse Radar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5133600" y="1666440"/>
            <a:ext cx="4626000" cy="19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1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The RADAR emits modulated pulses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</a:pP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</a:pPr>
            <a:endParaRPr b="0" lang="en-GB" sz="120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460800" y="972000"/>
            <a:ext cx="4193280" cy="368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Fix Installation Ischgl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1440000" y="867600"/>
            <a:ext cx="7199280" cy="393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Avalanche during heavy Rainfall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1620000" y="910800"/>
            <a:ext cx="6839280" cy="3847680"/>
          </a:xfrm>
          <a:prstGeom prst="rect">
            <a:avLst/>
          </a:prstGeom>
          <a:ln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4657320" y="3404880"/>
            <a:ext cx="265752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85e310"/>
                </a:solidFill>
                <a:latin typeface="Times New Roman"/>
                <a:ea typeface="DejaVu Sans"/>
              </a:rPr>
              <a:t>Velocity Spectrum</a:t>
            </a:r>
            <a:endParaRPr b="0" lang="en-GB" sz="2400" spc="-1" strike="noStrike">
              <a:latin typeface="Arial"/>
            </a:endParaRPr>
          </a:p>
          <a:p>
            <a:pPr marL="179280"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85e310"/>
                </a:solidFill>
                <a:latin typeface="Times New Roman"/>
                <a:ea typeface="DejaVu Sans"/>
              </a:rPr>
              <a:t>Avalanche RG14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Avalanche during heavy Rainfall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1620000" y="910800"/>
            <a:ext cx="6839280" cy="3847680"/>
          </a:xfrm>
          <a:prstGeom prst="rect">
            <a:avLst/>
          </a:prstGeom>
          <a:ln>
            <a:noFill/>
          </a:ln>
        </p:spPr>
      </p:pic>
      <p:sp>
        <p:nvSpPr>
          <p:cNvPr id="270" name="CustomShape 2"/>
          <p:cNvSpPr/>
          <p:nvPr/>
        </p:nvSpPr>
        <p:spPr>
          <a:xfrm>
            <a:off x="4657320" y="3405240"/>
            <a:ext cx="265752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85e310"/>
                </a:solidFill>
                <a:latin typeface="Times New Roman"/>
                <a:ea typeface="DejaVu Sans"/>
              </a:rPr>
              <a:t>Velocity Spectrum</a:t>
            </a:r>
            <a:endParaRPr b="0" lang="en-GB" sz="2400" spc="-1" strike="noStrike">
              <a:latin typeface="Arial"/>
            </a:endParaRPr>
          </a:p>
          <a:p>
            <a:pPr marL="179280"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85e310"/>
                </a:solidFill>
                <a:latin typeface="Times New Roman"/>
                <a:ea typeface="DejaVu Sans"/>
              </a:rPr>
              <a:t>Rain RG1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Installation Pitztal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72" name="" descr=""/>
          <p:cNvPicPr/>
          <p:nvPr/>
        </p:nvPicPr>
        <p:blipFill>
          <a:blip r:embed="rId1"/>
          <a:stretch/>
        </p:blipFill>
        <p:spPr>
          <a:xfrm>
            <a:off x="1905120" y="835920"/>
            <a:ext cx="6100200" cy="4016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II: Installation Pitztal</a:t>
            </a:r>
            <a:endParaRPr b="0" lang="en-GB" sz="2800" spc="-1" strike="noStrike">
              <a:latin typeface="Arial"/>
            </a:endParaRPr>
          </a:p>
        </p:txBody>
      </p:sp>
      <p:grpSp>
        <p:nvGrpSpPr>
          <p:cNvPr id="274" name="Group 2"/>
          <p:cNvGrpSpPr/>
          <p:nvPr/>
        </p:nvGrpSpPr>
        <p:grpSpPr>
          <a:xfrm>
            <a:off x="1729440" y="1087200"/>
            <a:ext cx="6921360" cy="3447720"/>
            <a:chOff x="1729440" y="1087200"/>
            <a:chExt cx="6921360" cy="3447720"/>
          </a:xfrm>
        </p:grpSpPr>
        <p:pic>
          <p:nvPicPr>
            <p:cNvPr id="275" name="" descr=""/>
            <p:cNvPicPr/>
            <p:nvPr/>
          </p:nvPicPr>
          <p:blipFill>
            <a:blip r:embed="rId1"/>
            <a:stretch/>
          </p:blipFill>
          <p:spPr>
            <a:xfrm>
              <a:off x="1729440" y="1087200"/>
              <a:ext cx="6921360" cy="3447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6" name="CustomShape 3"/>
            <p:cNvSpPr/>
            <p:nvPr/>
          </p:nvSpPr>
          <p:spPr>
            <a:xfrm>
              <a:off x="1979640" y="1783440"/>
              <a:ext cx="875160" cy="1600920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CustomShape 4"/>
            <p:cNvSpPr/>
            <p:nvPr/>
          </p:nvSpPr>
          <p:spPr>
            <a:xfrm>
              <a:off x="5265000" y="1791720"/>
              <a:ext cx="875880" cy="1600560"/>
            </a:xfrm>
            <a:prstGeom prst="ellipse">
              <a:avLst/>
            </a:pr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Project Avalanche Detection Systems SLF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412560" y="830520"/>
            <a:ext cx="5667480" cy="61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ffff"/>
                </a:solidFill>
                <a:latin typeface="Arial"/>
                <a:ea typeface="DejaVu Sans"/>
              </a:rPr>
              <a:t>Summery Comparison Tests SLF: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2813400" y="1330920"/>
            <a:ext cx="4452480" cy="1587600"/>
          </a:xfrm>
          <a:prstGeom prst="rect">
            <a:avLst/>
          </a:prstGeom>
          <a:ln>
            <a:noFill/>
          </a:ln>
        </p:spPr>
      </p:pic>
      <p:pic>
        <p:nvPicPr>
          <p:cNvPr id="281" name="" descr=""/>
          <p:cNvPicPr/>
          <p:nvPr/>
        </p:nvPicPr>
        <p:blipFill>
          <a:blip r:embed="rId2"/>
          <a:stretch/>
        </p:blipFill>
        <p:spPr>
          <a:xfrm>
            <a:off x="3084840" y="2971080"/>
            <a:ext cx="3355200" cy="1744200"/>
          </a:xfrm>
          <a:prstGeom prst="rect">
            <a:avLst/>
          </a:prstGeom>
          <a:ln>
            <a:noFill/>
          </a:ln>
        </p:spPr>
      </p:pic>
      <p:sp>
        <p:nvSpPr>
          <p:cNvPr id="282" name="Line 3"/>
          <p:cNvSpPr/>
          <p:nvPr/>
        </p:nvSpPr>
        <p:spPr>
          <a:xfrm>
            <a:off x="2160000" y="2673000"/>
            <a:ext cx="900000" cy="360"/>
          </a:xfrm>
          <a:prstGeom prst="line">
            <a:avLst/>
          </a:prstGeom>
          <a:ln>
            <a:solidFill>
              <a:srgbClr val="729fc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Line 4"/>
          <p:cNvSpPr/>
          <p:nvPr/>
        </p:nvSpPr>
        <p:spPr>
          <a:xfrm>
            <a:off x="2178000" y="2524680"/>
            <a:ext cx="900000" cy="360"/>
          </a:xfrm>
          <a:prstGeom prst="line">
            <a:avLst/>
          </a:prstGeom>
          <a:ln>
            <a:solidFill>
              <a:srgbClr val="729fc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Master Thesis Boku Vienna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210600" y="884520"/>
            <a:ext cx="9508680" cy="54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Summery Thesis </a:t>
            </a:r>
            <a:r>
              <a:rPr b="0" lang="en-GB" sz="1400" spc="-1" strike="noStrike">
                <a:solidFill>
                  <a:srgbClr val="00ffff"/>
                </a:solidFill>
                <a:latin typeface="Times New Roman"/>
                <a:ea typeface="Arial"/>
              </a:rPr>
              <a:t>Chri</a:t>
            </a:r>
            <a:r>
              <a:rPr b="0" lang="en-GB" sz="1400" spc="-1" strike="noStrike">
                <a:solidFill>
                  <a:srgbClr val="00ffff"/>
                </a:solidFill>
                <a:latin typeface="Times New Roman"/>
                <a:ea typeface="Times New Roman"/>
              </a:rPr>
              <a:t>stian Kienberger 2013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Times New Roman"/>
              </a:rPr>
              <a:t>: 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Arial"/>
              </a:rPr>
              <a:t>„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Arial"/>
              </a:rPr>
              <a:t>Evaluation of Avalanche Detection Systems and Development of a Plan for a Simple Detection System“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3315240" y="1539000"/>
            <a:ext cx="3448800" cy="3137760"/>
          </a:xfrm>
          <a:prstGeom prst="rect">
            <a:avLst/>
          </a:prstGeom>
          <a:ln>
            <a:noFill/>
          </a:ln>
        </p:spPr>
      </p:pic>
      <p:sp>
        <p:nvSpPr>
          <p:cNvPr id="287" name="Line 3"/>
          <p:cNvSpPr/>
          <p:nvPr/>
        </p:nvSpPr>
        <p:spPr>
          <a:xfrm>
            <a:off x="3263760" y="4082040"/>
            <a:ext cx="362160" cy="360"/>
          </a:xfrm>
          <a:prstGeom prst="line">
            <a:avLst/>
          </a:prstGeom>
          <a:ln>
            <a:solidFill>
              <a:srgbClr val="729fc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4"/>
          <p:cNvSpPr/>
          <p:nvPr/>
        </p:nvSpPr>
        <p:spPr>
          <a:xfrm>
            <a:off x="971280" y="3898440"/>
            <a:ext cx="2291760" cy="42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ffff"/>
                </a:solidFill>
                <a:latin typeface="Times New Roman"/>
                <a:ea typeface="DejaVu Sans"/>
              </a:rPr>
              <a:t>Avalancheradar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Avalanche Detection Radar</a:t>
            </a:r>
            <a:endParaRPr b="0" lang="en-GB" sz="2800" spc="-1" strike="noStrike">
              <a:latin typeface="Arial"/>
            </a:endParaRPr>
          </a:p>
        </p:txBody>
      </p:sp>
      <p:graphicFrame>
        <p:nvGraphicFramePr>
          <p:cNvPr id="290" name="Table 2"/>
          <p:cNvGraphicFramePr/>
          <p:nvPr/>
        </p:nvGraphicFramePr>
        <p:xfrm>
          <a:off x="1440720" y="1550880"/>
          <a:ext cx="7198920" cy="1581480"/>
        </p:xfrm>
        <a:graphic>
          <a:graphicData uri="http://schemas.openxmlformats.org/drawingml/2006/table">
            <a:tbl>
              <a:tblPr/>
              <a:tblGrid>
                <a:gridCol w="1439640"/>
                <a:gridCol w="1439640"/>
                <a:gridCol w="1439640"/>
                <a:gridCol w="1439640"/>
                <a:gridCol w="1440720"/>
              </a:tblGrid>
              <a:tr h="484200">
                <a:tc>
                  <a:txBody>
                    <a:bodyPr lIns="90000" rIns="90000"/>
                    <a:p>
                      <a:pPr marL="179280"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Place of Radar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Years of operation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Alarm and</a:t>
                      </a:r>
                      <a:endParaRPr b="0" lang="en-GB" sz="1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Avalanche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False Alarm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No Alarm but Avalanche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27396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Sedrun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2010-2012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12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latin typeface="Arial Black"/>
                        </a:rPr>
                        <a:t> </a:t>
                      </a:r>
                      <a:r>
                        <a:rPr b="1" lang="en-GB" sz="1000" spc="-1" strike="noStrike">
                          <a:latin typeface="Arial Black"/>
                        </a:rPr>
                        <a:t>7*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latin typeface="Arial Black"/>
                        </a:rPr>
                        <a:t>0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27396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Ischgl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2011-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102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3**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  <a:spcAft>
                          <a:spcPts val="283"/>
                        </a:spcAft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27396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Kaunertal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2012-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8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 </a:t>
                      </a: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1***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0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27540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Kappl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2012-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287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   </a:t>
                      </a: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7**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GB" sz="1000" spc="-1" strike="noStrike">
                          <a:solidFill>
                            <a:srgbClr val="000000"/>
                          </a:solidFill>
                          <a:latin typeface="Arial Black"/>
                        </a:rPr>
                        <a:t>2****</a:t>
                      </a:r>
                      <a:endParaRPr b="0" lang="en-GB" sz="1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291" name="CustomShape 3"/>
          <p:cNvSpPr/>
          <p:nvPr/>
        </p:nvSpPr>
        <p:spPr>
          <a:xfrm>
            <a:off x="1337760" y="1073520"/>
            <a:ext cx="5141520" cy="38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Avalanche Detection Rate for installed Radar Systems: 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92" name="CustomShape 4"/>
          <p:cNvSpPr/>
          <p:nvPr/>
        </p:nvSpPr>
        <p:spPr>
          <a:xfrm>
            <a:off x="1337760" y="3200040"/>
            <a:ext cx="7121520" cy="139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*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	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all alarms within one hour caused by a truck covering time by time the 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	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detection-  cone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**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	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all alarms on one evening within 2 hours caused by a heavy rain shower in 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	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January; new algorithm can handle this. 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***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	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Module defect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****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	</a:t>
            </a: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Radar detected the avalanche, but the phone connection was broken</a:t>
            </a:r>
            <a:r>
              <a:rPr b="0" lang="en-GB" sz="1600" spc="-1" strike="noStrike">
                <a:solidFill>
                  <a:srgbClr val="00ffff"/>
                </a:solidFill>
                <a:latin typeface="Arial"/>
                <a:ea typeface="DejaVu Sans"/>
              </a:rPr>
              <a:t> 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1474560" y="1051920"/>
            <a:ext cx="6021720" cy="35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998"/>
              </a:spcAft>
              <a:buSzPct val="115039"/>
              <a:buBlip>
                <a:blip r:embed="rId1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Reliable recognition of avalanches, mudslides, debris flow and water level changes</a:t>
            </a:r>
            <a:endParaRPr b="0" lang="en-GB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850"/>
              </a:spcAft>
              <a:buClr>
                <a:srgbClr val="00ffff"/>
              </a:buClr>
              <a:buSzPct val="75000"/>
              <a:buFont typeface="Symbol"/>
              <a:buChar char=""/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Minimization of false alerts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99"/>
              </a:spcAft>
            </a:pPr>
            <a:endParaRPr b="0" lang="en-GB" sz="14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998"/>
              </a:spcAft>
              <a:buSzPct val="115039"/>
              <a:buBlip>
                <a:blip r:embed="rId2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Low transmitted power</a:t>
            </a:r>
            <a:endParaRPr b="0" lang="en-GB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850"/>
              </a:spcAft>
              <a:buClr>
                <a:srgbClr val="00ffff"/>
              </a:buClr>
              <a:buSzPct val="75000"/>
              <a:buFont typeface="Symbol"/>
              <a:buChar char=""/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Energy and environment friendly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50"/>
              </a:spcAft>
            </a:pPr>
            <a:endParaRPr b="0" lang="en-GB" sz="14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998"/>
              </a:spcAft>
              <a:buSzPct val="115039"/>
              <a:buBlip>
                <a:blip r:embed="rId3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Possibility of mobile operations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998"/>
              </a:spcAft>
            </a:pPr>
            <a:endParaRPr b="0" lang="en-GB" sz="14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998"/>
              </a:spcAft>
              <a:buSzPct val="115039"/>
              <a:buBlip>
                <a:blip r:embed="rId4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Low installation requirements </a:t>
            </a:r>
            <a:endParaRPr b="0" lang="en-GB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850"/>
              </a:spcAft>
              <a:buClr>
                <a:srgbClr val="00ffff"/>
              </a:buClr>
              <a:buSzPct val="75000"/>
              <a:buFont typeface="Symbol"/>
              <a:buChar char=""/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 </a:t>
            </a: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Only a mast and a power supply of 40 W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329040" y="21384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Technology and Benefits of the System I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1460520" y="1255680"/>
            <a:ext cx="7031520" cy="283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998"/>
              </a:spcAft>
              <a:buSzPct val="115039"/>
              <a:buBlip>
                <a:blip r:embed="rId1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Recognition of risk in real time (within a second)</a:t>
            </a:r>
            <a:endParaRPr b="0" lang="en-GB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850"/>
              </a:spcAft>
              <a:buClr>
                <a:srgbClr val="00ffff"/>
              </a:buClr>
              <a:buSzPct val="75000"/>
              <a:buFont typeface="Symbol"/>
              <a:buChar char=""/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maximum warning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99"/>
              </a:spcAft>
            </a:pPr>
            <a:endParaRPr b="0" lang="en-GB" sz="14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998"/>
              </a:spcAft>
              <a:buSzPct val="115039"/>
              <a:buBlip>
                <a:blip r:embed="rId2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Multifunctional alert system</a:t>
            </a:r>
            <a:endParaRPr b="0" lang="en-GB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850"/>
              </a:spcAft>
              <a:buClr>
                <a:srgbClr val="00ffff"/>
              </a:buClr>
              <a:buSzPct val="75000"/>
              <a:buFont typeface="Symbol"/>
              <a:buChar char=""/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trigger to local signal systems</a:t>
            </a:r>
            <a:endParaRPr b="0" lang="en-GB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850"/>
              </a:spcAft>
              <a:buClr>
                <a:srgbClr val="00ffff"/>
              </a:buClr>
              <a:buSzPct val="75000"/>
              <a:buFont typeface="Symbol"/>
              <a:buChar char=""/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real time information to central warning institutions via SMS, Email, LiveViewer…</a:t>
            </a:r>
            <a:endParaRPr b="0" lang="en-GB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Aft>
                <a:spcPts val="850"/>
              </a:spcAft>
              <a:buClr>
                <a:srgbClr val="00ffff"/>
              </a:buClr>
              <a:buSzPct val="75000"/>
              <a:buFont typeface="Symbol"/>
              <a:buChar char=""/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fast, save and regardless from weather conditions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Technology and Benefits of the System II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Principle of the Pulse Radar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5133600" y="1666440"/>
            <a:ext cx="4626000" cy="19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1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The RADAR emits modulated pulses 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2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Max. measurement distance R = 5 km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</a:pP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</a:pPr>
            <a:endParaRPr b="0" lang="en-GB" sz="12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460800" y="972000"/>
            <a:ext cx="4193280" cy="368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Conclusion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1490400" y="1521720"/>
            <a:ext cx="7426440" cy="286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179280" indent="-215640">
              <a:lnSpc>
                <a:spcPct val="100000"/>
              </a:lnSpc>
              <a:buSzPct val="115039"/>
              <a:buBlip>
                <a:blip r:embed="rId1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We are able to detect reliable even smallest avalanches in any weather conditions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  <a:p>
            <a:pPr marL="179280" indent="-215640">
              <a:lnSpc>
                <a:spcPct val="100000"/>
              </a:lnSpc>
              <a:buSzPct val="115039"/>
              <a:buBlip>
                <a:blip r:embed="rId2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The Radar-availability is very high and is continuously checked online  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  <a:p>
            <a:pPr marL="179280" indent="-215640">
              <a:lnSpc>
                <a:spcPct val="100000"/>
              </a:lnSpc>
              <a:buSzPct val="115039"/>
              <a:buBlip>
                <a:blip r:embed="rId3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The falsalarm quote is extremely low 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  <a:p>
            <a:pPr marL="179280" indent="-215640">
              <a:lnSpc>
                <a:spcPct val="100000"/>
              </a:lnSpc>
              <a:buSzPct val="115039"/>
              <a:buBlip>
                <a:blip r:embed="rId4"/>
              </a:buBlip>
            </a:pPr>
            <a:r>
              <a:rPr b="1" lang="en-GB" sz="1400" spc="-1" strike="noStrike">
                <a:solidFill>
                  <a:srgbClr val="00ffff"/>
                </a:solidFill>
                <a:latin typeface="Source Sans Pro"/>
                <a:ea typeface="DejaVu Sans"/>
              </a:rPr>
              <a:t>We can provide an optimal setup for each location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>
              <a:lnSpc>
                <a:spcPct val="100000"/>
              </a:lnSpc>
            </a:pPr>
            <a:r>
              <a:rPr b="1" lang="en-GB" sz="251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Thank You</a:t>
            </a:r>
            <a:endParaRPr b="0" lang="en-GB" sz="251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3330000" y="2302560"/>
            <a:ext cx="2658960" cy="62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4000" spc="-1" strike="noStrike">
                <a:solidFill>
                  <a:srgbClr val="85e310"/>
                </a:solidFill>
                <a:latin typeface="Times New Roman"/>
                <a:ea typeface="DejaVu Sans"/>
              </a:rPr>
              <a:t>Thank You</a:t>
            </a:r>
            <a:endParaRPr b="0" lang="en-GB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Principle of the Pulse Radar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5133600" y="1666440"/>
            <a:ext cx="4626000" cy="19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1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The RADAR emits modulated pulses 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2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Max. measurement distance R = 5 km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3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RG-length r</a:t>
            </a:r>
            <a:r>
              <a:rPr b="1" lang="en-GB" sz="1200" spc="-1" strike="noStrike" baseline="-33000">
                <a:solidFill>
                  <a:srgbClr val="00ffff"/>
                </a:solidFill>
                <a:latin typeface="Arial Black"/>
                <a:ea typeface="DejaVu Sans"/>
              </a:rPr>
              <a:t>RG</a:t>
            </a: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=15-250 m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57"/>
              </a:spcAft>
            </a:pPr>
            <a:endParaRPr b="0" lang="en-GB" sz="12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4"/>
          <a:stretch/>
        </p:blipFill>
        <p:spPr>
          <a:xfrm>
            <a:off x="460800" y="972000"/>
            <a:ext cx="4193280" cy="368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Principle of the Pulse Radar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5133600" y="1666440"/>
            <a:ext cx="4626000" cy="19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1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The RADAR emits modulated pulses 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2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Max. measurement distance R = 5 km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3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RG-length r</a:t>
            </a:r>
            <a:r>
              <a:rPr b="1" lang="en-GB" sz="1200" spc="-1" strike="noStrike" baseline="-33000">
                <a:solidFill>
                  <a:srgbClr val="00ffff"/>
                </a:solidFill>
                <a:latin typeface="Arial Black"/>
                <a:ea typeface="DejaVu Sans"/>
              </a:rPr>
              <a:t>RG</a:t>
            </a: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=15-250 m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4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Arial"/>
              </a:rPr>
              <a:t>Velocities up to 300 km/h are detected simultaneously in each RG 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08" name="Line 3"/>
          <p:cNvSpPr/>
          <p:nvPr/>
        </p:nvSpPr>
        <p:spPr>
          <a:xfrm>
            <a:off x="2772360" y="2448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09" name="" descr=""/>
          <p:cNvPicPr/>
          <p:nvPr/>
        </p:nvPicPr>
        <p:blipFill>
          <a:blip r:embed="rId5"/>
          <a:stretch/>
        </p:blipFill>
        <p:spPr>
          <a:xfrm>
            <a:off x="460800" y="972000"/>
            <a:ext cx="4193280" cy="3689280"/>
          </a:xfrm>
          <a:prstGeom prst="rect">
            <a:avLst/>
          </a:prstGeom>
          <a:ln>
            <a:noFill/>
          </a:ln>
        </p:spPr>
      </p:pic>
      <p:grpSp>
        <p:nvGrpSpPr>
          <p:cNvPr id="110" name="Group 4"/>
          <p:cNvGrpSpPr/>
          <p:nvPr/>
        </p:nvGrpSpPr>
        <p:grpSpPr>
          <a:xfrm>
            <a:off x="1944360" y="2083680"/>
            <a:ext cx="1658520" cy="1407600"/>
            <a:chOff x="1944360" y="2083680"/>
            <a:chExt cx="1658520" cy="1407600"/>
          </a:xfrm>
        </p:grpSpPr>
        <p:sp>
          <p:nvSpPr>
            <p:cNvPr id="111" name="CustomShape 5"/>
            <p:cNvSpPr/>
            <p:nvPr/>
          </p:nvSpPr>
          <p:spPr>
            <a:xfrm>
              <a:off x="2904480" y="2412000"/>
              <a:ext cx="314280" cy="13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80808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2" name="CustomShape 6"/>
            <p:cNvSpPr/>
            <p:nvPr/>
          </p:nvSpPr>
          <p:spPr>
            <a:xfrm>
              <a:off x="3363480" y="2158560"/>
              <a:ext cx="179280" cy="111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3" name="CustomShape 7"/>
            <p:cNvSpPr/>
            <p:nvPr/>
          </p:nvSpPr>
          <p:spPr>
            <a:xfrm>
              <a:off x="3543480" y="2083680"/>
              <a:ext cx="59400" cy="7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4" name="CustomShape 8"/>
            <p:cNvSpPr/>
            <p:nvPr/>
          </p:nvSpPr>
          <p:spPr>
            <a:xfrm>
              <a:off x="3164040" y="2387880"/>
              <a:ext cx="126720" cy="1270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5" name="CustomShape 9"/>
            <p:cNvSpPr/>
            <p:nvPr/>
          </p:nvSpPr>
          <p:spPr>
            <a:xfrm>
              <a:off x="2837160" y="2517120"/>
              <a:ext cx="194040" cy="149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6" name="CustomShape 10"/>
            <p:cNvSpPr/>
            <p:nvPr/>
          </p:nvSpPr>
          <p:spPr>
            <a:xfrm>
              <a:off x="2959920" y="2254320"/>
              <a:ext cx="258840" cy="156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CustomShape 11"/>
            <p:cNvSpPr/>
            <p:nvPr/>
          </p:nvSpPr>
          <p:spPr>
            <a:xfrm>
              <a:off x="2964600" y="2547000"/>
              <a:ext cx="171720" cy="119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dfebf7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8" name="CustomShape 12"/>
            <p:cNvSpPr/>
            <p:nvPr/>
          </p:nvSpPr>
          <p:spPr>
            <a:xfrm>
              <a:off x="3279600" y="2224440"/>
              <a:ext cx="104040" cy="22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9" name="CustomShape 13"/>
            <p:cNvSpPr/>
            <p:nvPr/>
          </p:nvSpPr>
          <p:spPr>
            <a:xfrm>
              <a:off x="2064600" y="3259440"/>
              <a:ext cx="119160" cy="8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0" name="CustomShape 14"/>
            <p:cNvSpPr/>
            <p:nvPr/>
          </p:nvSpPr>
          <p:spPr>
            <a:xfrm>
              <a:off x="1944360" y="3431880"/>
              <a:ext cx="51840" cy="59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80808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1" name="CustomShape 15"/>
          <p:cNvSpPr/>
          <p:nvPr/>
        </p:nvSpPr>
        <p:spPr>
          <a:xfrm>
            <a:off x="4654800" y="2817000"/>
            <a:ext cx="360" cy="360"/>
          </a:xfrm>
          <a:prstGeom prst="curvedConnector3">
            <a:avLst>
              <a:gd name="adj1" fmla="val 50000"/>
            </a:avLst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16"/>
          <p:cNvSpPr/>
          <p:nvPr/>
        </p:nvSpPr>
        <p:spPr>
          <a:xfrm>
            <a:off x="4654800" y="2817000"/>
            <a:ext cx="360" cy="360"/>
          </a:xfrm>
          <a:prstGeom prst="curvedConnector3">
            <a:avLst>
              <a:gd name="adj1" fmla="val 50000"/>
            </a:avLst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Line 17"/>
          <p:cNvSpPr/>
          <p:nvPr/>
        </p:nvSpPr>
        <p:spPr>
          <a:xfrm flipH="1">
            <a:off x="2916360" y="2232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Line 18"/>
          <p:cNvSpPr/>
          <p:nvPr/>
        </p:nvSpPr>
        <p:spPr>
          <a:xfrm>
            <a:off x="2916360" y="234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Line 19"/>
          <p:cNvSpPr/>
          <p:nvPr/>
        </p:nvSpPr>
        <p:spPr>
          <a:xfrm>
            <a:off x="2880360" y="2340000"/>
            <a:ext cx="36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Line 20"/>
          <p:cNvSpPr/>
          <p:nvPr/>
        </p:nvSpPr>
        <p:spPr>
          <a:xfrm flipH="1">
            <a:off x="3240360" y="226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Line 21"/>
          <p:cNvSpPr/>
          <p:nvPr/>
        </p:nvSpPr>
        <p:spPr>
          <a:xfrm>
            <a:off x="3240360" y="234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Line 22"/>
          <p:cNvSpPr/>
          <p:nvPr/>
        </p:nvSpPr>
        <p:spPr>
          <a:xfrm>
            <a:off x="3132360" y="2232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Line 23"/>
          <p:cNvSpPr/>
          <p:nvPr/>
        </p:nvSpPr>
        <p:spPr>
          <a:xfrm>
            <a:off x="2808360" y="252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24"/>
          <p:cNvSpPr/>
          <p:nvPr/>
        </p:nvSpPr>
        <p:spPr>
          <a:xfrm flipH="1">
            <a:off x="2808360" y="244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Line 25"/>
          <p:cNvSpPr/>
          <p:nvPr/>
        </p:nvSpPr>
        <p:spPr>
          <a:xfrm>
            <a:off x="2844360" y="2664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26"/>
          <p:cNvSpPr/>
          <p:nvPr/>
        </p:nvSpPr>
        <p:spPr>
          <a:xfrm>
            <a:off x="2988360" y="2700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Line 27"/>
          <p:cNvSpPr/>
          <p:nvPr/>
        </p:nvSpPr>
        <p:spPr>
          <a:xfrm>
            <a:off x="3168360" y="2520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Line 28"/>
          <p:cNvSpPr/>
          <p:nvPr/>
        </p:nvSpPr>
        <p:spPr>
          <a:xfrm flipV="1">
            <a:off x="3312360" y="244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Line 29"/>
          <p:cNvSpPr/>
          <p:nvPr/>
        </p:nvSpPr>
        <p:spPr>
          <a:xfrm>
            <a:off x="3420360" y="2304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Line 30"/>
          <p:cNvSpPr/>
          <p:nvPr/>
        </p:nvSpPr>
        <p:spPr>
          <a:xfrm>
            <a:off x="3384360" y="2124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Line 31"/>
          <p:cNvSpPr/>
          <p:nvPr/>
        </p:nvSpPr>
        <p:spPr>
          <a:xfrm>
            <a:off x="3492360" y="2088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Line 32"/>
          <p:cNvSpPr/>
          <p:nvPr/>
        </p:nvSpPr>
        <p:spPr>
          <a:xfrm flipH="1">
            <a:off x="3204360" y="2232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Line 33"/>
          <p:cNvSpPr/>
          <p:nvPr/>
        </p:nvSpPr>
        <p:spPr>
          <a:xfrm>
            <a:off x="2808360" y="2664000"/>
            <a:ext cx="72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Line 34"/>
          <p:cNvSpPr/>
          <p:nvPr/>
        </p:nvSpPr>
        <p:spPr>
          <a:xfrm>
            <a:off x="2016360" y="3240000"/>
            <a:ext cx="36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Line 35"/>
          <p:cNvSpPr/>
          <p:nvPr/>
        </p:nvSpPr>
        <p:spPr>
          <a:xfrm>
            <a:off x="1872360" y="3492000"/>
            <a:ext cx="72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Line 36"/>
          <p:cNvSpPr/>
          <p:nvPr/>
        </p:nvSpPr>
        <p:spPr>
          <a:xfrm>
            <a:off x="1800360" y="3564000"/>
            <a:ext cx="144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Line 37"/>
          <p:cNvSpPr/>
          <p:nvPr/>
        </p:nvSpPr>
        <p:spPr>
          <a:xfrm>
            <a:off x="2160360" y="3204000"/>
            <a:ext cx="72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38"/>
          <p:cNvSpPr/>
          <p:nvPr/>
        </p:nvSpPr>
        <p:spPr>
          <a:xfrm>
            <a:off x="1762560" y="3389760"/>
            <a:ext cx="664200" cy="4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45" name="CustomShape 39"/>
          <p:cNvSpPr/>
          <p:nvPr/>
        </p:nvSpPr>
        <p:spPr>
          <a:xfrm>
            <a:off x="1605600" y="2864520"/>
            <a:ext cx="664200" cy="4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46" name="CustomShape 40"/>
          <p:cNvSpPr/>
          <p:nvPr/>
        </p:nvSpPr>
        <p:spPr>
          <a:xfrm>
            <a:off x="2719440" y="1713600"/>
            <a:ext cx="664200" cy="4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v</a:t>
            </a:r>
            <a:r>
              <a:rPr b="0" lang="en-GB" sz="2400" spc="-1" strike="noStrike" baseline="-33000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Principle of the Radar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5133600" y="1666440"/>
            <a:ext cx="4626000" cy="19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6000"/>
          </a:bodyPr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1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The RADAR emits modulated pulses 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2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Max. measurement distance R = 5 km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3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RG-length r</a:t>
            </a:r>
            <a:r>
              <a:rPr b="1" lang="en-GB" sz="1200" spc="-1" strike="noStrike" baseline="-33000">
                <a:solidFill>
                  <a:srgbClr val="00ffff"/>
                </a:solidFill>
                <a:latin typeface="Arial Black"/>
                <a:ea typeface="DejaVu Sans"/>
              </a:rPr>
              <a:t>RG</a:t>
            </a: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DejaVu Sans"/>
              </a:rPr>
              <a:t>=15-250 m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4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Arial"/>
              </a:rPr>
              <a:t>Velocities up to 300 km/h are detected simultaneously in each RG </a:t>
            </a:r>
            <a:endParaRPr b="0" lang="en-GB" sz="1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34076"/>
              <a:buBlip>
                <a:blip r:embed="rId5"/>
              </a:buBlip>
            </a:pPr>
            <a:r>
              <a:rPr b="1" lang="en-GB" sz="1200" spc="-1" strike="noStrike">
                <a:solidFill>
                  <a:srgbClr val="00ffff"/>
                </a:solidFill>
                <a:latin typeface="Arial Black"/>
                <a:ea typeface="Arial"/>
              </a:rPr>
              <a:t>If there is a hazardous event (fast moving objects), data run trough an algorithm and in case an alarming trigger  is activated. 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49" name="Line 3"/>
          <p:cNvSpPr/>
          <p:nvPr/>
        </p:nvSpPr>
        <p:spPr>
          <a:xfrm>
            <a:off x="2772360" y="2448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50" name="" descr=""/>
          <p:cNvPicPr/>
          <p:nvPr/>
        </p:nvPicPr>
        <p:blipFill>
          <a:blip r:embed="rId6"/>
          <a:stretch/>
        </p:blipFill>
        <p:spPr>
          <a:xfrm>
            <a:off x="460800" y="972000"/>
            <a:ext cx="4193280" cy="3689280"/>
          </a:xfrm>
          <a:prstGeom prst="rect">
            <a:avLst/>
          </a:prstGeom>
          <a:ln>
            <a:noFill/>
          </a:ln>
        </p:spPr>
      </p:pic>
      <p:grpSp>
        <p:nvGrpSpPr>
          <p:cNvPr id="151" name="Group 4"/>
          <p:cNvGrpSpPr/>
          <p:nvPr/>
        </p:nvGrpSpPr>
        <p:grpSpPr>
          <a:xfrm>
            <a:off x="1944360" y="2083680"/>
            <a:ext cx="1658520" cy="1407600"/>
            <a:chOff x="1944360" y="2083680"/>
            <a:chExt cx="1658520" cy="1407600"/>
          </a:xfrm>
        </p:grpSpPr>
        <p:sp>
          <p:nvSpPr>
            <p:cNvPr id="152" name="CustomShape 5"/>
            <p:cNvSpPr/>
            <p:nvPr/>
          </p:nvSpPr>
          <p:spPr>
            <a:xfrm>
              <a:off x="2904480" y="2412000"/>
              <a:ext cx="314280" cy="13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80808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3" name="CustomShape 6"/>
            <p:cNvSpPr/>
            <p:nvPr/>
          </p:nvSpPr>
          <p:spPr>
            <a:xfrm>
              <a:off x="3363480" y="2158560"/>
              <a:ext cx="179280" cy="111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CustomShape 7"/>
            <p:cNvSpPr/>
            <p:nvPr/>
          </p:nvSpPr>
          <p:spPr>
            <a:xfrm>
              <a:off x="3543480" y="2083680"/>
              <a:ext cx="59400" cy="7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5" name="CustomShape 8"/>
            <p:cNvSpPr/>
            <p:nvPr/>
          </p:nvSpPr>
          <p:spPr>
            <a:xfrm>
              <a:off x="3164040" y="2387880"/>
              <a:ext cx="126720" cy="1270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6" name="CustomShape 9"/>
            <p:cNvSpPr/>
            <p:nvPr/>
          </p:nvSpPr>
          <p:spPr>
            <a:xfrm>
              <a:off x="2837160" y="2517120"/>
              <a:ext cx="194040" cy="149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7" name="CustomShape 10"/>
            <p:cNvSpPr/>
            <p:nvPr/>
          </p:nvSpPr>
          <p:spPr>
            <a:xfrm>
              <a:off x="2959920" y="2254320"/>
              <a:ext cx="258840" cy="156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8" name="CustomShape 11"/>
            <p:cNvSpPr/>
            <p:nvPr/>
          </p:nvSpPr>
          <p:spPr>
            <a:xfrm>
              <a:off x="2964600" y="2547000"/>
              <a:ext cx="171720" cy="119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dfebf7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CustomShape 12"/>
            <p:cNvSpPr/>
            <p:nvPr/>
          </p:nvSpPr>
          <p:spPr>
            <a:xfrm>
              <a:off x="3279600" y="2224440"/>
              <a:ext cx="104040" cy="22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0" name="CustomShape 13"/>
            <p:cNvSpPr/>
            <p:nvPr/>
          </p:nvSpPr>
          <p:spPr>
            <a:xfrm>
              <a:off x="2064600" y="3259440"/>
              <a:ext cx="119160" cy="8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1" name="CustomShape 14"/>
            <p:cNvSpPr/>
            <p:nvPr/>
          </p:nvSpPr>
          <p:spPr>
            <a:xfrm>
              <a:off x="1944360" y="3431880"/>
              <a:ext cx="51840" cy="59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80808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62" name="CustomShape 15"/>
          <p:cNvSpPr/>
          <p:nvPr/>
        </p:nvSpPr>
        <p:spPr>
          <a:xfrm>
            <a:off x="4654800" y="2817000"/>
            <a:ext cx="360" cy="360"/>
          </a:xfrm>
          <a:prstGeom prst="curvedConnector3">
            <a:avLst>
              <a:gd name="adj1" fmla="val 50000"/>
            </a:avLst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16"/>
          <p:cNvSpPr/>
          <p:nvPr/>
        </p:nvSpPr>
        <p:spPr>
          <a:xfrm>
            <a:off x="4654800" y="2817000"/>
            <a:ext cx="360" cy="360"/>
          </a:xfrm>
          <a:prstGeom prst="curvedConnector3">
            <a:avLst>
              <a:gd name="adj1" fmla="val 50000"/>
            </a:avLst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Line 17"/>
          <p:cNvSpPr/>
          <p:nvPr/>
        </p:nvSpPr>
        <p:spPr>
          <a:xfrm flipH="1">
            <a:off x="2916360" y="2232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Line 18"/>
          <p:cNvSpPr/>
          <p:nvPr/>
        </p:nvSpPr>
        <p:spPr>
          <a:xfrm>
            <a:off x="2916360" y="234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Line 19"/>
          <p:cNvSpPr/>
          <p:nvPr/>
        </p:nvSpPr>
        <p:spPr>
          <a:xfrm>
            <a:off x="2880360" y="2340000"/>
            <a:ext cx="36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Line 20"/>
          <p:cNvSpPr/>
          <p:nvPr/>
        </p:nvSpPr>
        <p:spPr>
          <a:xfrm flipH="1">
            <a:off x="3240360" y="226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Line 21"/>
          <p:cNvSpPr/>
          <p:nvPr/>
        </p:nvSpPr>
        <p:spPr>
          <a:xfrm>
            <a:off x="3240360" y="234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Line 22"/>
          <p:cNvSpPr/>
          <p:nvPr/>
        </p:nvSpPr>
        <p:spPr>
          <a:xfrm>
            <a:off x="3132360" y="2232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Line 23"/>
          <p:cNvSpPr/>
          <p:nvPr/>
        </p:nvSpPr>
        <p:spPr>
          <a:xfrm>
            <a:off x="2808360" y="252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Line 24"/>
          <p:cNvSpPr/>
          <p:nvPr/>
        </p:nvSpPr>
        <p:spPr>
          <a:xfrm flipH="1">
            <a:off x="2808360" y="244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Line 25"/>
          <p:cNvSpPr/>
          <p:nvPr/>
        </p:nvSpPr>
        <p:spPr>
          <a:xfrm>
            <a:off x="2844360" y="2664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Line 26"/>
          <p:cNvSpPr/>
          <p:nvPr/>
        </p:nvSpPr>
        <p:spPr>
          <a:xfrm>
            <a:off x="2988360" y="2700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Line 27"/>
          <p:cNvSpPr/>
          <p:nvPr/>
        </p:nvSpPr>
        <p:spPr>
          <a:xfrm>
            <a:off x="3168360" y="2520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Line 28"/>
          <p:cNvSpPr/>
          <p:nvPr/>
        </p:nvSpPr>
        <p:spPr>
          <a:xfrm flipV="1">
            <a:off x="3312360" y="244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29"/>
          <p:cNvSpPr/>
          <p:nvPr/>
        </p:nvSpPr>
        <p:spPr>
          <a:xfrm>
            <a:off x="3420360" y="2304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Line 30"/>
          <p:cNvSpPr/>
          <p:nvPr/>
        </p:nvSpPr>
        <p:spPr>
          <a:xfrm>
            <a:off x="3384360" y="2124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Line 31"/>
          <p:cNvSpPr/>
          <p:nvPr/>
        </p:nvSpPr>
        <p:spPr>
          <a:xfrm>
            <a:off x="3492360" y="2088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Line 32"/>
          <p:cNvSpPr/>
          <p:nvPr/>
        </p:nvSpPr>
        <p:spPr>
          <a:xfrm flipH="1">
            <a:off x="3204360" y="2232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Line 33"/>
          <p:cNvSpPr/>
          <p:nvPr/>
        </p:nvSpPr>
        <p:spPr>
          <a:xfrm>
            <a:off x="2808360" y="2664000"/>
            <a:ext cx="72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Line 34"/>
          <p:cNvSpPr/>
          <p:nvPr/>
        </p:nvSpPr>
        <p:spPr>
          <a:xfrm>
            <a:off x="2016360" y="3240000"/>
            <a:ext cx="36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Line 35"/>
          <p:cNvSpPr/>
          <p:nvPr/>
        </p:nvSpPr>
        <p:spPr>
          <a:xfrm>
            <a:off x="1872360" y="3492000"/>
            <a:ext cx="72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Line 36"/>
          <p:cNvSpPr/>
          <p:nvPr/>
        </p:nvSpPr>
        <p:spPr>
          <a:xfrm>
            <a:off x="1800360" y="3564000"/>
            <a:ext cx="144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Line 37"/>
          <p:cNvSpPr/>
          <p:nvPr/>
        </p:nvSpPr>
        <p:spPr>
          <a:xfrm>
            <a:off x="2160360" y="3204000"/>
            <a:ext cx="72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Principle of the Pulse Radar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	</a:t>
            </a: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     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5133600" y="1666440"/>
            <a:ext cx="4626000" cy="193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63000"/>
          </a:bodyPr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00045"/>
              <a:buBlip>
                <a:blip r:embed="rId1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DejaVu Sans"/>
              </a:rPr>
              <a:t>Snow Avalanches </a:t>
            </a:r>
            <a:endParaRPr b="0" lang="en-GB" sz="1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00045"/>
              <a:buBlip>
                <a:blip r:embed="rId2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DejaVu Sans"/>
              </a:rPr>
              <a:t>Debris Flow</a:t>
            </a:r>
            <a:endParaRPr b="0" lang="en-GB" sz="1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00045"/>
              <a:buBlip>
                <a:blip r:embed="rId3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DejaVu Sans"/>
              </a:rPr>
              <a:t>Water Level Detection</a:t>
            </a:r>
            <a:endParaRPr b="0" lang="en-GB" sz="1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00045"/>
              <a:buBlip>
                <a:blip r:embed="rId4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Rockfall</a:t>
            </a:r>
            <a:endParaRPr b="0" lang="en-GB" sz="1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00045"/>
              <a:buBlip>
                <a:blip r:embed="rId5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Man Detection </a:t>
            </a:r>
            <a:endParaRPr b="0" lang="en-GB" sz="18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Aft>
                <a:spcPts val="1057"/>
              </a:spcAft>
              <a:buSzPct val="100045"/>
              <a:buBlip>
                <a:blip r:embed="rId6"/>
              </a:buBlip>
            </a:pPr>
            <a:r>
              <a:rPr b="1" lang="en-GB" sz="1800" spc="-1" strike="noStrike">
                <a:solidFill>
                  <a:srgbClr val="00ffff"/>
                </a:solidFill>
                <a:latin typeface="Arial Black"/>
                <a:ea typeface="Arial"/>
              </a:rPr>
              <a:t>Rain Detection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7" name="Line 3"/>
          <p:cNvSpPr/>
          <p:nvPr/>
        </p:nvSpPr>
        <p:spPr>
          <a:xfrm>
            <a:off x="2772360" y="2448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" descr=""/>
          <p:cNvPicPr/>
          <p:nvPr/>
        </p:nvPicPr>
        <p:blipFill>
          <a:blip r:embed="rId7"/>
          <a:stretch/>
        </p:blipFill>
        <p:spPr>
          <a:xfrm>
            <a:off x="460800" y="972000"/>
            <a:ext cx="4193280" cy="3689280"/>
          </a:xfrm>
          <a:prstGeom prst="rect">
            <a:avLst/>
          </a:prstGeom>
          <a:ln>
            <a:noFill/>
          </a:ln>
        </p:spPr>
      </p:pic>
      <p:grpSp>
        <p:nvGrpSpPr>
          <p:cNvPr id="189" name="Group 4"/>
          <p:cNvGrpSpPr/>
          <p:nvPr/>
        </p:nvGrpSpPr>
        <p:grpSpPr>
          <a:xfrm>
            <a:off x="1944360" y="2083680"/>
            <a:ext cx="1658520" cy="1407600"/>
            <a:chOff x="1944360" y="2083680"/>
            <a:chExt cx="1658520" cy="1407600"/>
          </a:xfrm>
        </p:grpSpPr>
        <p:sp>
          <p:nvSpPr>
            <p:cNvPr id="190" name="CustomShape 5"/>
            <p:cNvSpPr/>
            <p:nvPr/>
          </p:nvSpPr>
          <p:spPr>
            <a:xfrm>
              <a:off x="2904480" y="2412000"/>
              <a:ext cx="314280" cy="13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80808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CustomShape 6"/>
            <p:cNvSpPr/>
            <p:nvPr/>
          </p:nvSpPr>
          <p:spPr>
            <a:xfrm>
              <a:off x="3363480" y="2158560"/>
              <a:ext cx="179280" cy="111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CustomShape 7"/>
            <p:cNvSpPr/>
            <p:nvPr/>
          </p:nvSpPr>
          <p:spPr>
            <a:xfrm>
              <a:off x="3543480" y="2083680"/>
              <a:ext cx="59400" cy="74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3" name="CustomShape 8"/>
            <p:cNvSpPr/>
            <p:nvPr/>
          </p:nvSpPr>
          <p:spPr>
            <a:xfrm>
              <a:off x="3164040" y="2387880"/>
              <a:ext cx="126720" cy="1270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4" name="CustomShape 9"/>
            <p:cNvSpPr/>
            <p:nvPr/>
          </p:nvSpPr>
          <p:spPr>
            <a:xfrm>
              <a:off x="2837160" y="2517120"/>
              <a:ext cx="194040" cy="149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5" name="CustomShape 10"/>
            <p:cNvSpPr/>
            <p:nvPr/>
          </p:nvSpPr>
          <p:spPr>
            <a:xfrm>
              <a:off x="2959920" y="2254320"/>
              <a:ext cx="258840" cy="156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6" name="CustomShape 11"/>
            <p:cNvSpPr/>
            <p:nvPr/>
          </p:nvSpPr>
          <p:spPr>
            <a:xfrm>
              <a:off x="2964600" y="2547000"/>
              <a:ext cx="171720" cy="119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dfebf7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7" name="CustomShape 12"/>
            <p:cNvSpPr/>
            <p:nvPr/>
          </p:nvSpPr>
          <p:spPr>
            <a:xfrm>
              <a:off x="3279600" y="2224440"/>
              <a:ext cx="104040" cy="2242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99ccf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8" name="CustomShape 13"/>
            <p:cNvSpPr/>
            <p:nvPr/>
          </p:nvSpPr>
          <p:spPr>
            <a:xfrm>
              <a:off x="2064600" y="3259440"/>
              <a:ext cx="119160" cy="81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9" name="CustomShape 14"/>
            <p:cNvSpPr/>
            <p:nvPr/>
          </p:nvSpPr>
          <p:spPr>
            <a:xfrm>
              <a:off x="1944360" y="3431880"/>
              <a:ext cx="51840" cy="594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930" y="7160"/>
                  </a:moveTo>
                  <a:cubicBezTo>
                    <a:pt x="1530" y="4490"/>
                    <a:pt x="3400" y="1970"/>
                    <a:pt x="5270" y="1970"/>
                  </a:cubicBezTo>
                  <a:cubicBezTo>
                    <a:pt x="5860" y="1950"/>
                    <a:pt x="6470" y="2210"/>
                    <a:pt x="6970" y="2600"/>
                  </a:cubicBezTo>
                  <a:cubicBezTo>
                    <a:pt x="7450" y="1390"/>
                    <a:pt x="8340" y="650"/>
                    <a:pt x="9340" y="650"/>
                  </a:cubicBezTo>
                  <a:cubicBezTo>
                    <a:pt x="10004" y="690"/>
                    <a:pt x="10710" y="1050"/>
                    <a:pt x="11210" y="1700"/>
                  </a:cubicBezTo>
                  <a:cubicBezTo>
                    <a:pt x="11570" y="630"/>
                    <a:pt x="12330" y="0"/>
                    <a:pt x="13150" y="0"/>
                  </a:cubicBezTo>
                  <a:cubicBezTo>
                    <a:pt x="13840" y="0"/>
                    <a:pt x="14470" y="460"/>
                    <a:pt x="14870" y="1160"/>
                  </a:cubicBezTo>
                  <a:cubicBezTo>
                    <a:pt x="15330" y="440"/>
                    <a:pt x="16020" y="0"/>
                    <a:pt x="16740" y="0"/>
                  </a:cubicBezTo>
                  <a:cubicBezTo>
                    <a:pt x="17910" y="0"/>
                    <a:pt x="18900" y="1130"/>
                    <a:pt x="19110" y="2710"/>
                  </a:cubicBezTo>
                  <a:cubicBezTo>
                    <a:pt x="20240" y="3150"/>
                    <a:pt x="21060" y="4580"/>
                    <a:pt x="21060" y="6220"/>
                  </a:cubicBezTo>
                  <a:cubicBezTo>
                    <a:pt x="21060" y="6720"/>
                    <a:pt x="21000" y="7200"/>
                    <a:pt x="20830" y="7660"/>
                  </a:cubicBezTo>
                  <a:cubicBezTo>
                    <a:pt x="21310" y="8460"/>
                    <a:pt x="21600" y="9450"/>
                    <a:pt x="21600" y="10460"/>
                  </a:cubicBezTo>
                  <a:cubicBezTo>
                    <a:pt x="21600" y="12750"/>
                    <a:pt x="20310" y="14680"/>
                    <a:pt x="18650" y="15010"/>
                  </a:cubicBezTo>
                  <a:cubicBezTo>
                    <a:pt x="18650" y="17200"/>
                    <a:pt x="17370" y="18920"/>
                    <a:pt x="15770" y="18920"/>
                  </a:cubicBezTo>
                  <a:cubicBezTo>
                    <a:pt x="15220" y="18920"/>
                    <a:pt x="14700" y="18710"/>
                    <a:pt x="14240" y="18310"/>
                  </a:cubicBezTo>
                  <a:cubicBezTo>
                    <a:pt x="13820" y="20240"/>
                    <a:pt x="12490" y="21600"/>
                    <a:pt x="11000" y="21600"/>
                  </a:cubicBezTo>
                  <a:cubicBezTo>
                    <a:pt x="9890" y="21600"/>
                    <a:pt x="8840" y="20790"/>
                    <a:pt x="8210" y="19510"/>
                  </a:cubicBezTo>
                  <a:cubicBezTo>
                    <a:pt x="7620" y="20000"/>
                    <a:pt x="7930" y="20290"/>
                    <a:pt x="6240" y="20290"/>
                  </a:cubicBezTo>
                  <a:cubicBezTo>
                    <a:pt x="4850" y="20290"/>
                    <a:pt x="3570" y="19280"/>
                    <a:pt x="2900" y="17640"/>
                  </a:cubicBezTo>
                  <a:cubicBezTo>
                    <a:pt x="1300" y="17600"/>
                    <a:pt x="480" y="16300"/>
                    <a:pt x="480" y="14660"/>
                  </a:cubicBezTo>
                  <a:cubicBezTo>
                    <a:pt x="480" y="13900"/>
                    <a:pt x="690" y="13210"/>
                    <a:pt x="1070" y="12640"/>
                  </a:cubicBezTo>
                  <a:cubicBezTo>
                    <a:pt x="380" y="12160"/>
                    <a:pt x="0" y="11210"/>
                    <a:pt x="0" y="10120"/>
                  </a:cubicBezTo>
                  <a:cubicBezTo>
                    <a:pt x="0" y="8590"/>
                    <a:pt x="840" y="7330"/>
                    <a:pt x="1930" y="7160"/>
                  </a:cubicBezTo>
                  <a:close/>
                  <a:moveTo>
                    <a:pt x="1930" y="7160"/>
                  </a:moveTo>
                  <a:cubicBezTo>
                    <a:pt x="1950" y="7410"/>
                    <a:pt x="2040" y="7690"/>
                    <a:pt x="2090" y="7920"/>
                  </a:cubicBezTo>
                  <a:moveTo>
                    <a:pt x="6970" y="2600"/>
                  </a:moveTo>
                  <a:cubicBezTo>
                    <a:pt x="7200" y="2790"/>
                    <a:pt x="7480" y="3050"/>
                    <a:pt x="7670" y="3310"/>
                  </a:cubicBezTo>
                  <a:moveTo>
                    <a:pt x="11210" y="1700"/>
                  </a:moveTo>
                  <a:cubicBezTo>
                    <a:pt x="11130" y="1910"/>
                    <a:pt x="11080" y="2160"/>
                    <a:pt x="11030" y="2400"/>
                  </a:cubicBezTo>
                  <a:moveTo>
                    <a:pt x="14870" y="1160"/>
                  </a:moveTo>
                  <a:cubicBezTo>
                    <a:pt x="14720" y="1400"/>
                    <a:pt x="14640" y="1720"/>
                    <a:pt x="14540" y="2010"/>
                  </a:cubicBezTo>
                  <a:moveTo>
                    <a:pt x="19110" y="2710"/>
                  </a:moveTo>
                  <a:cubicBezTo>
                    <a:pt x="19130" y="2890"/>
                    <a:pt x="19230" y="3290"/>
                    <a:pt x="19190" y="3380"/>
                  </a:cubicBezTo>
                  <a:moveTo>
                    <a:pt x="20830" y="7660"/>
                  </a:moveTo>
                  <a:cubicBezTo>
                    <a:pt x="20660" y="8170"/>
                    <a:pt x="20430" y="8620"/>
                    <a:pt x="20110" y="8990"/>
                  </a:cubicBezTo>
                  <a:moveTo>
                    <a:pt x="18660" y="15010"/>
                  </a:moveTo>
                  <a:cubicBezTo>
                    <a:pt x="18740" y="14200"/>
                    <a:pt x="18280" y="12200"/>
                    <a:pt x="17000" y="11450"/>
                  </a:cubicBezTo>
                  <a:moveTo>
                    <a:pt x="14240" y="18310"/>
                  </a:moveTo>
                  <a:cubicBezTo>
                    <a:pt x="14320" y="17980"/>
                    <a:pt x="14350" y="17680"/>
                    <a:pt x="14370" y="17360"/>
                  </a:cubicBezTo>
                  <a:moveTo>
                    <a:pt x="8220" y="19510"/>
                  </a:moveTo>
                  <a:cubicBezTo>
                    <a:pt x="8060" y="19250"/>
                    <a:pt x="7960" y="18950"/>
                    <a:pt x="7860" y="18640"/>
                  </a:cubicBezTo>
                  <a:moveTo>
                    <a:pt x="2900" y="17640"/>
                  </a:moveTo>
                  <a:cubicBezTo>
                    <a:pt x="3090" y="17600"/>
                    <a:pt x="3280" y="17540"/>
                    <a:pt x="3460" y="17450"/>
                  </a:cubicBezTo>
                  <a:moveTo>
                    <a:pt x="1070" y="12640"/>
                  </a:moveTo>
                  <a:cubicBezTo>
                    <a:pt x="1400" y="12900"/>
                    <a:pt x="1780" y="13130"/>
                    <a:pt x="2330" y="13040"/>
                  </a:cubicBezTo>
                </a:path>
              </a:pathLst>
            </a:custGeom>
            <a:solidFill>
              <a:srgbClr val="808080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00" name="CustomShape 15"/>
          <p:cNvSpPr/>
          <p:nvPr/>
        </p:nvSpPr>
        <p:spPr>
          <a:xfrm>
            <a:off x="4654800" y="2817000"/>
            <a:ext cx="360" cy="360"/>
          </a:xfrm>
          <a:prstGeom prst="curvedConnector3">
            <a:avLst>
              <a:gd name="adj1" fmla="val 50000"/>
            </a:avLst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16"/>
          <p:cNvSpPr/>
          <p:nvPr/>
        </p:nvSpPr>
        <p:spPr>
          <a:xfrm>
            <a:off x="4654800" y="2817000"/>
            <a:ext cx="360" cy="360"/>
          </a:xfrm>
          <a:prstGeom prst="curvedConnector3">
            <a:avLst>
              <a:gd name="adj1" fmla="val 50000"/>
            </a:avLst>
          </a:pr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Line 17"/>
          <p:cNvSpPr/>
          <p:nvPr/>
        </p:nvSpPr>
        <p:spPr>
          <a:xfrm flipH="1">
            <a:off x="2916360" y="2232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Line 18"/>
          <p:cNvSpPr/>
          <p:nvPr/>
        </p:nvSpPr>
        <p:spPr>
          <a:xfrm>
            <a:off x="2916360" y="234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Line 19"/>
          <p:cNvSpPr/>
          <p:nvPr/>
        </p:nvSpPr>
        <p:spPr>
          <a:xfrm>
            <a:off x="2880360" y="2340000"/>
            <a:ext cx="36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Line 20"/>
          <p:cNvSpPr/>
          <p:nvPr/>
        </p:nvSpPr>
        <p:spPr>
          <a:xfrm flipH="1">
            <a:off x="3240360" y="226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Line 21"/>
          <p:cNvSpPr/>
          <p:nvPr/>
        </p:nvSpPr>
        <p:spPr>
          <a:xfrm>
            <a:off x="3240360" y="234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Line 22"/>
          <p:cNvSpPr/>
          <p:nvPr/>
        </p:nvSpPr>
        <p:spPr>
          <a:xfrm>
            <a:off x="3132360" y="2232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Line 23"/>
          <p:cNvSpPr/>
          <p:nvPr/>
        </p:nvSpPr>
        <p:spPr>
          <a:xfrm>
            <a:off x="2808360" y="2520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24"/>
          <p:cNvSpPr/>
          <p:nvPr/>
        </p:nvSpPr>
        <p:spPr>
          <a:xfrm flipH="1">
            <a:off x="2808360" y="244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25"/>
          <p:cNvSpPr/>
          <p:nvPr/>
        </p:nvSpPr>
        <p:spPr>
          <a:xfrm>
            <a:off x="2844360" y="2664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Line 26"/>
          <p:cNvSpPr/>
          <p:nvPr/>
        </p:nvSpPr>
        <p:spPr>
          <a:xfrm>
            <a:off x="2988360" y="2700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Line 27"/>
          <p:cNvSpPr/>
          <p:nvPr/>
        </p:nvSpPr>
        <p:spPr>
          <a:xfrm>
            <a:off x="3168360" y="2520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28"/>
          <p:cNvSpPr/>
          <p:nvPr/>
        </p:nvSpPr>
        <p:spPr>
          <a:xfrm flipV="1">
            <a:off x="3312360" y="2448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29"/>
          <p:cNvSpPr/>
          <p:nvPr/>
        </p:nvSpPr>
        <p:spPr>
          <a:xfrm>
            <a:off x="3420360" y="2304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30"/>
          <p:cNvSpPr/>
          <p:nvPr/>
        </p:nvSpPr>
        <p:spPr>
          <a:xfrm>
            <a:off x="3384360" y="2124000"/>
            <a:ext cx="36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Line 31"/>
          <p:cNvSpPr/>
          <p:nvPr/>
        </p:nvSpPr>
        <p:spPr>
          <a:xfrm>
            <a:off x="3492360" y="2088000"/>
            <a:ext cx="36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Line 32"/>
          <p:cNvSpPr/>
          <p:nvPr/>
        </p:nvSpPr>
        <p:spPr>
          <a:xfrm flipH="1">
            <a:off x="3204360" y="2232000"/>
            <a:ext cx="36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Line 33"/>
          <p:cNvSpPr/>
          <p:nvPr/>
        </p:nvSpPr>
        <p:spPr>
          <a:xfrm>
            <a:off x="2808360" y="2664000"/>
            <a:ext cx="72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Line 34"/>
          <p:cNvSpPr/>
          <p:nvPr/>
        </p:nvSpPr>
        <p:spPr>
          <a:xfrm>
            <a:off x="2016360" y="3240000"/>
            <a:ext cx="36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35"/>
          <p:cNvSpPr/>
          <p:nvPr/>
        </p:nvSpPr>
        <p:spPr>
          <a:xfrm>
            <a:off x="1872360" y="3492000"/>
            <a:ext cx="72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Line 36"/>
          <p:cNvSpPr/>
          <p:nvPr/>
        </p:nvSpPr>
        <p:spPr>
          <a:xfrm>
            <a:off x="1800360" y="3564000"/>
            <a:ext cx="144000" cy="72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Line 37"/>
          <p:cNvSpPr/>
          <p:nvPr/>
        </p:nvSpPr>
        <p:spPr>
          <a:xfrm>
            <a:off x="2160360" y="3204000"/>
            <a:ext cx="72000" cy="36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Specification 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945360" y="969120"/>
            <a:ext cx="2843640" cy="3786120"/>
          </a:xfrm>
          <a:prstGeom prst="rect">
            <a:avLst/>
          </a:prstGeom>
          <a:ln>
            <a:noFill/>
          </a:ln>
        </p:spPr>
      </p:pic>
      <p:graphicFrame>
        <p:nvGraphicFramePr>
          <p:cNvPr id="225" name="Table 2"/>
          <p:cNvGraphicFramePr/>
          <p:nvPr/>
        </p:nvGraphicFramePr>
        <p:xfrm>
          <a:off x="4197960" y="1149480"/>
          <a:ext cx="5603760" cy="3372480"/>
        </p:xfrm>
        <a:graphic>
          <a:graphicData uri="http://schemas.openxmlformats.org/drawingml/2006/table">
            <a:tbl>
              <a:tblPr/>
              <a:tblGrid>
                <a:gridCol w="1753920"/>
                <a:gridCol w="1346040"/>
                <a:gridCol w="1543680"/>
                <a:gridCol w="960480"/>
              </a:tblGrid>
              <a:tr h="337320"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Parameter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latin typeface="Arial"/>
                        </a:rPr>
                        <a:t>Quantity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latin typeface="Arial"/>
                        </a:rPr>
                        <a:t>Tolerance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en-GB" sz="1600" spc="-1" strike="noStrike">
                          <a:latin typeface="Arial"/>
                        </a:rPr>
                        <a:t>Unit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</a:tr>
              <a:tr h="337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Mode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Pulse/PCM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337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Frequency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10.0-10.5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GHz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337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Power C.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40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&lt;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W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337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Range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30-5000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337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Targetsize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1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min &gt; at 2km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m²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33732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0,25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min &gt; at 1km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m²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337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Velocity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0,2-100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min/max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m/s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33732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RG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128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max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336600"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RG-length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15-250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min/max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GB" sz="1600" spc="-1" strike="noStrike">
                          <a:latin typeface="Arial"/>
                        </a:rPr>
                        <a:t>m</a:t>
                      </a:r>
                      <a:endParaRPr b="0" lang="en-GB" sz="16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330120" y="213480"/>
            <a:ext cx="9391680" cy="53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6800" bIns="468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GB" sz="2800" spc="-1" strike="noStrike">
                <a:solidFill>
                  <a:srgbClr val="ffffff"/>
                </a:solidFill>
                <a:latin typeface="Source Sans Pro Black"/>
                <a:ea typeface="DejaVu Sans"/>
              </a:rPr>
              <a:t>Function I: Mobile RADAR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302400" y="4523760"/>
            <a:ext cx="402192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00ffff"/>
                </a:solidFill>
                <a:latin typeface="Arial"/>
                <a:ea typeface="DejaVu Sans"/>
              </a:rPr>
              <a:t>Mobile Radar in Action; Fotos Daniel Lussi, SLF 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228" name="" descr=""/>
          <p:cNvPicPr/>
          <p:nvPr/>
        </p:nvPicPr>
        <p:blipFill>
          <a:blip r:embed="rId1"/>
          <a:stretch/>
        </p:blipFill>
        <p:spPr>
          <a:xfrm>
            <a:off x="1800000" y="853200"/>
            <a:ext cx="5037480" cy="336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2345</TotalTime>
  <Application>LibreOffice/6.1.0.3$Windows_X86_64 LibreOffice_project/efb621ed25068d70781dc026f7e9c5187a4decd1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2006-03-23T15:00:25Z</dcterms:created>
  <dc:creator/>
  <dc:description/>
  <dc:language>en-GB</dc:language>
  <cp:lastModifiedBy>Richard</cp:lastModifiedBy>
  <cp:lastPrinted>2006-03-23T15:00:25Z</cp:lastPrinted>
  <dcterms:modified xsi:type="dcterms:W3CDTF">2018-10-09T10:43:19Z</dcterms:modified>
  <cp:revision>113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