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notesSlide2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8.png" ContentType="image/png"/>
  <Override PartName="/ppt/media/image1.jpeg" ContentType="image/jpeg"/>
  <Override PartName="/ppt/media/image38.png" ContentType="image/png"/>
  <Override PartName="/ppt/media/image2.jpeg" ContentType="image/jpeg"/>
  <Override PartName="/ppt/media/image16.png" ContentType="image/png"/>
  <Override PartName="/ppt/media/image6.bmp" ContentType="image/bmp"/>
  <Override PartName="/ppt/media/image47.png" ContentType="image/png"/>
  <Override PartName="/ppt/media/image3.wmf" ContentType="image/x-wmf"/>
  <Override PartName="/ppt/media/image48.png" ContentType="image/png"/>
  <Override PartName="/ppt/media/image4.wmf" ContentType="image/x-wmf"/>
  <Override PartName="/ppt/media/image49.png" ContentType="image/png"/>
  <Override PartName="/ppt/media/image5.wmf" ContentType="image/x-wmf"/>
  <Override PartName="/ppt/media/image7.png" ContentType="image/png"/>
  <Override PartName="/ppt/media/image9.png" ContentType="image/png"/>
  <Override PartName="/ppt/media/image8.wmf" ContentType="image/x-wmf"/>
  <Override PartName="/ppt/media/image10.png" ContentType="image/png"/>
  <Override PartName="/ppt/media/image11.png" ContentType="image/png"/>
  <Override PartName="/ppt/media/image12.png" ContentType="image/png"/>
  <Override PartName="/ppt/media/image13.wmf" ContentType="image/x-wmf"/>
  <Override PartName="/ppt/media/image26.wmf" ContentType="image/x-wmf"/>
  <Override PartName="/ppt/media/image14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wmf" ContentType="image/x-wmf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50.png" ContentType="image/png"/>
  <Override PartName="/ppt/media/image51.png" ContentType="image/png"/>
  <Override PartName="/ppt/media/image52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0080625" cy="5670550"/>
  <p:notesSz cx="6670675" cy="99250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sldImg"/>
          </p:nvPr>
        </p:nvSpPr>
        <p:spPr>
          <a:xfrm>
            <a:off x="976680" y="754200"/>
            <a:ext cx="4716720" cy="372132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en-GB" sz="2510" spc="-1" strike="noStrike">
                <a:solidFill>
                  <a:srgbClr val="ffffff"/>
                </a:solidFill>
                <a:latin typeface="Source Sans Pro Black"/>
              </a:rPr>
              <a:t>Folie mittels Klicken verschieben</a:t>
            </a:r>
            <a:endParaRPr b="1" lang="en-GB" sz="251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67080" y="4714200"/>
            <a:ext cx="5336280" cy="446616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2610" spc="-1" strike="noStrike">
                <a:latin typeface="Source Sans Pro"/>
              </a:rPr>
              <a:t>Format der Notizen mittels Klicken bearbeiten</a:t>
            </a:r>
            <a:endParaRPr b="0" lang="en-GB" sz="2610" spc="-1" strike="noStrike">
              <a:latin typeface="Source Sans Pro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894760" cy="496080"/>
          </a:xfrm>
          <a:prstGeom prst="rect">
            <a:avLst/>
          </a:prstGeom>
        </p:spPr>
        <p:txBody>
          <a:bodyPr lIns="0" rIns="0" tIns="0" bIns="0"/>
          <a:p>
            <a:r>
              <a:rPr b="1" lang="en-GB" sz="1400" spc="-1" strike="noStrike">
                <a:solidFill>
                  <a:srgbClr val="ffffff"/>
                </a:solidFill>
                <a:latin typeface="Source Sans Pro Black"/>
              </a:rPr>
              <a:t>&lt;Kopfzeile&gt;</a:t>
            </a:r>
            <a:endParaRPr b="1" lang="en-GB" sz="14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3775320" y="0"/>
            <a:ext cx="2894760" cy="49608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1" lang="en-GB" sz="1400" spc="-1" strike="noStrike">
                <a:solidFill>
                  <a:srgbClr val="ffffff"/>
                </a:solidFill>
                <a:latin typeface="Source Sans Pro Black"/>
              </a:rPr>
              <a:t>&lt;Datum/Uhrzeit&gt;</a:t>
            </a:r>
            <a:endParaRPr b="1" lang="en-GB" sz="14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0" y="9428760"/>
            <a:ext cx="2894760" cy="496080"/>
          </a:xfrm>
          <a:prstGeom prst="rect">
            <a:avLst/>
          </a:prstGeom>
        </p:spPr>
        <p:txBody>
          <a:bodyPr lIns="0" rIns="0" tIns="0" bIns="0" anchor="b"/>
          <a:p>
            <a:r>
              <a:rPr b="1" lang="en-GB" sz="1400" spc="-1" strike="noStrike">
                <a:solidFill>
                  <a:srgbClr val="ffffff"/>
                </a:solidFill>
                <a:latin typeface="Source Sans Pro Black"/>
              </a:rPr>
              <a:t>&lt;Fußzeile&gt;</a:t>
            </a:r>
            <a:endParaRPr b="1" lang="en-GB" sz="14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sldNum"/>
          </p:nvPr>
        </p:nvSpPr>
        <p:spPr>
          <a:xfrm>
            <a:off x="3775320" y="9428760"/>
            <a:ext cx="2894760" cy="49608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3D7491C-3C27-4EA3-99D3-E607B51ADAB2}" type="slidenum">
              <a:rPr b="1" lang="en-GB" sz="1400" spc="-1" strike="noStrike">
                <a:solidFill>
                  <a:srgbClr val="ffffff"/>
                </a:solidFill>
                <a:latin typeface="Source Sans Pro Black"/>
              </a:rPr>
              <a:t>&lt;Foliennummer&gt;</a:t>
            </a:fld>
            <a:endParaRPr b="1" lang="en-GB" sz="14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976680" y="754200"/>
            <a:ext cx="4716720" cy="3721320"/>
          </a:xfrm>
          <a:prstGeom prst="rect">
            <a:avLst/>
          </a:prstGeom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889200" y="4714200"/>
            <a:ext cx="4892040" cy="4466880"/>
          </a:xfrm>
          <a:prstGeom prst="rect">
            <a:avLst/>
          </a:prstGeom>
        </p:spPr>
        <p:txBody>
          <a:bodyPr lIns="90000" rIns="90000" tIns="46800" bIns="46800"/>
          <a:p>
            <a:pPr marL="216000" indent="-216000">
              <a:spcBef>
                <a:spcPts val="2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700" spc="-1" strike="noStrike">
                <a:latin typeface="Source Sans Pro"/>
              </a:rPr>
              <a:t>Spezialisten aus den Bereichen Radartechnik, Elektronik, Weltraumforschung, Softwareentwicklung und Logistik</a:t>
            </a:r>
            <a:endParaRPr b="0" lang="en-GB" sz="700" spc="-1" strike="noStrike">
              <a:latin typeface="Source Sans Pro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976680" y="754200"/>
            <a:ext cx="4716720" cy="3721320"/>
          </a:xfrm>
          <a:prstGeom prst="rect">
            <a:avLst/>
          </a:prstGeom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889200" y="4714200"/>
            <a:ext cx="4892040" cy="4466880"/>
          </a:xfrm>
          <a:prstGeom prst="rect">
            <a:avLst/>
          </a:prstGeom>
        </p:spPr>
        <p:txBody>
          <a:bodyPr lIns="90000" rIns="90000" tIns="46800" bIns="46800"/>
          <a:p>
            <a:pPr marL="216000" indent="-216000">
              <a:lnSpc>
                <a:spcPct val="80000"/>
              </a:lnSpc>
              <a:spcBef>
                <a:spcPts val="2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700" spc="-1" strike="noStrike">
                <a:latin typeface="Source Sans Pro"/>
              </a:rPr>
              <a:t>Geringe </a:t>
            </a:r>
            <a:r>
              <a:rPr b="1" lang="de-AT" sz="700" spc="-1" strike="noStrike">
                <a:latin typeface="Source Sans Pro"/>
              </a:rPr>
              <a:t>Sendeleistung</a:t>
            </a:r>
            <a:r>
              <a:rPr b="1" lang="en-GB" sz="700" spc="-1" strike="noStrike">
                <a:latin typeface="Source Sans Pro"/>
              </a:rPr>
              <a:t>: </a:t>
            </a:r>
            <a:r>
              <a:rPr b="0" lang="en-GB" sz="700" spc="-1" strike="noStrike">
                <a:latin typeface="Source Sans Pro"/>
              </a:rPr>
              <a:t>100mW</a:t>
            </a:r>
            <a:endParaRPr b="0" lang="en-GB" sz="700" spc="-1" strike="noStrike">
              <a:latin typeface="Source Sans Pro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976680" y="754200"/>
            <a:ext cx="4716720" cy="372132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889200" y="4714200"/>
            <a:ext cx="4892040" cy="4466880"/>
          </a:xfrm>
          <a:prstGeom prst="rect">
            <a:avLst/>
          </a:prstGeom>
        </p:spPr>
        <p:txBody>
          <a:bodyPr lIns="90000" rIns="90000" tIns="46800" bIns="46800"/>
          <a:p>
            <a:pPr marL="216000" indent="-216000">
              <a:lnSpc>
                <a:spcPct val="80000"/>
              </a:lnSpc>
              <a:spcBef>
                <a:spcPts val="2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700" spc="-1" strike="noStrike">
                <a:latin typeface="Source Sans Pro"/>
              </a:rPr>
              <a:t>Erkennungszeitraum: </a:t>
            </a:r>
            <a:r>
              <a:rPr b="0" lang="en-GB" sz="700" spc="-1" strike="noStrike">
                <a:latin typeface="Source Sans Pro"/>
              </a:rPr>
              <a:t>1 – 2 </a:t>
            </a:r>
            <a:r>
              <a:rPr b="0" lang="de-AT" sz="700" spc="-1" strike="noStrike">
                <a:latin typeface="Source Sans Pro"/>
              </a:rPr>
              <a:t>Sekunden</a:t>
            </a:r>
            <a:endParaRPr b="0" lang="en-GB" sz="700" spc="-1" strike="noStrike">
              <a:latin typeface="Source Sans Pro"/>
            </a:endParaRPr>
          </a:p>
          <a:p>
            <a:pPr marL="216000" indent="-216000">
              <a:lnSpc>
                <a:spcPct val="80000"/>
              </a:lnSpc>
              <a:spcBef>
                <a:spcPts val="2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700" spc="-1" strike="noStrike">
              <a:latin typeface="Source Sans Pro"/>
            </a:endParaRPr>
          </a:p>
          <a:p>
            <a:pPr marL="216000" indent="-216000">
              <a:lnSpc>
                <a:spcPct val="80000"/>
              </a:lnSpc>
              <a:spcBef>
                <a:spcPts val="2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700" spc="-1" strike="noStrike">
                <a:latin typeface="Source Sans Pro"/>
              </a:rPr>
              <a:t>Multifunktionales </a:t>
            </a:r>
            <a:r>
              <a:rPr b="1" lang="de-AT" sz="700" spc="-1" strike="noStrike">
                <a:latin typeface="Source Sans Pro"/>
              </a:rPr>
              <a:t>Warnsystem</a:t>
            </a:r>
            <a:r>
              <a:rPr b="1" lang="en-GB" sz="700" spc="-1" strike="noStrike">
                <a:latin typeface="Source Sans Pro"/>
              </a:rPr>
              <a:t> </a:t>
            </a:r>
            <a:endParaRPr b="0" lang="en-GB" sz="700" spc="-1" strike="noStrike">
              <a:latin typeface="Source Sans Pro"/>
            </a:endParaRPr>
          </a:p>
          <a:p>
            <a:pPr lvl="1" marL="457200">
              <a:lnSpc>
                <a:spcPct val="80000"/>
              </a:lnSpc>
              <a:spcBef>
                <a:spcPts val="22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600" spc="-1" strike="noStrike">
                <a:solidFill>
                  <a:srgbClr val="000000"/>
                </a:solidFill>
                <a:latin typeface="Source Sans Pro"/>
              </a:rPr>
              <a:t>Lokale </a:t>
            </a:r>
            <a:r>
              <a:rPr b="0" lang="de-AT" sz="600" spc="-1" strike="noStrike">
                <a:solidFill>
                  <a:srgbClr val="000000"/>
                </a:solidFill>
                <a:latin typeface="Source Sans Pro"/>
              </a:rPr>
              <a:t>Signaleinrichtungen</a:t>
            </a:r>
            <a:r>
              <a:rPr b="0" lang="en-GB" sz="600" spc="-1" strike="noStrike">
                <a:solidFill>
                  <a:srgbClr val="000000"/>
                </a:solidFill>
                <a:latin typeface="Source Sans Pro"/>
              </a:rPr>
              <a:t> (z. B. Ampelanlagen zum </a:t>
            </a:r>
            <a:r>
              <a:rPr b="0" lang="de-AT" sz="600" spc="-1" strike="noStrike">
                <a:solidFill>
                  <a:srgbClr val="000000"/>
                </a:solidFill>
                <a:latin typeface="Source Sans Pro"/>
              </a:rPr>
              <a:t>Sperren</a:t>
            </a:r>
            <a:r>
              <a:rPr b="0" lang="en-GB" sz="600" spc="-1" strike="noStrike">
                <a:solidFill>
                  <a:srgbClr val="000000"/>
                </a:solidFill>
                <a:latin typeface="Source Sans Pro"/>
              </a:rPr>
              <a:t> </a:t>
            </a:r>
            <a:r>
              <a:rPr b="0" lang="de-AT" sz="600" spc="-1" strike="noStrike">
                <a:solidFill>
                  <a:srgbClr val="000000"/>
                </a:solidFill>
                <a:latin typeface="Source Sans Pro"/>
              </a:rPr>
              <a:t>einer</a:t>
            </a:r>
            <a:r>
              <a:rPr b="0" lang="en-GB" sz="600" spc="-1" strike="noStrike">
                <a:solidFill>
                  <a:srgbClr val="000000"/>
                </a:solidFill>
                <a:latin typeface="Source Sans Pro"/>
              </a:rPr>
              <a:t> </a:t>
            </a:r>
            <a:r>
              <a:rPr b="0" lang="de-AT" sz="600" spc="-1" strike="noStrike">
                <a:solidFill>
                  <a:srgbClr val="000000"/>
                </a:solidFill>
                <a:latin typeface="Source Sans Pro"/>
              </a:rPr>
              <a:t>Straße</a:t>
            </a:r>
            <a:r>
              <a:rPr b="0" lang="en-GB" sz="600" spc="-1" strike="noStrike">
                <a:solidFill>
                  <a:srgbClr val="000000"/>
                </a:solidFill>
                <a:latin typeface="Source Sans Pro"/>
              </a:rPr>
              <a:t>, </a:t>
            </a:r>
            <a:r>
              <a:rPr b="0" lang="de-AT" sz="600" spc="-1" strike="noStrike">
                <a:solidFill>
                  <a:srgbClr val="000000"/>
                </a:solidFill>
                <a:latin typeface="Source Sans Pro"/>
              </a:rPr>
              <a:t>Signalhörner</a:t>
            </a:r>
            <a:r>
              <a:rPr b="0" lang="en-GB" sz="600" spc="-1" strike="noStrike">
                <a:solidFill>
                  <a:srgbClr val="000000"/>
                </a:solidFill>
                <a:latin typeface="Source Sans Pro"/>
              </a:rPr>
              <a:t>)</a:t>
            </a:r>
            <a:endParaRPr b="0" lang="en-GB" sz="600" spc="-1" strike="noStrike">
              <a:latin typeface="Source Sans Pro"/>
            </a:endParaRPr>
          </a:p>
          <a:p>
            <a:pPr lvl="1" marL="457200">
              <a:lnSpc>
                <a:spcPct val="80000"/>
              </a:lnSpc>
              <a:spcBef>
                <a:spcPts val="22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600" spc="-1" strike="noStrike">
                <a:solidFill>
                  <a:srgbClr val="000000"/>
                </a:solidFill>
                <a:latin typeface="Source Sans Pro"/>
              </a:rPr>
              <a:t>Relaisausgänge</a:t>
            </a:r>
            <a:endParaRPr b="0" lang="en-GB" sz="600" spc="-1" strike="noStrike">
              <a:latin typeface="Source Sans Pro"/>
            </a:endParaRPr>
          </a:p>
          <a:p>
            <a:pPr lvl="1" marL="457200">
              <a:lnSpc>
                <a:spcPct val="80000"/>
              </a:lnSpc>
              <a:spcBef>
                <a:spcPts val="22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AT" sz="600" spc="-1" strike="noStrike">
                <a:solidFill>
                  <a:srgbClr val="000000"/>
                </a:solidFill>
                <a:latin typeface="Source Sans Pro"/>
              </a:rPr>
              <a:t>Mobilfunktechnik (</a:t>
            </a:r>
            <a:r>
              <a:rPr b="0" lang="en-GB" sz="600" spc="-1" strike="noStrike">
                <a:solidFill>
                  <a:srgbClr val="000000"/>
                </a:solidFill>
                <a:latin typeface="Source Sans Pro"/>
              </a:rPr>
              <a:t>SMS, Email)</a:t>
            </a:r>
            <a:endParaRPr b="0" lang="en-GB" sz="600" spc="-1" strike="noStrike">
              <a:latin typeface="Source Sans Pro"/>
            </a:endParaRPr>
          </a:p>
          <a:p>
            <a:pPr lvl="1" marL="457200">
              <a:lnSpc>
                <a:spcPct val="80000"/>
              </a:lnSpc>
              <a:spcBef>
                <a:spcPts val="22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600" spc="-1" strike="noStrike">
                <a:solidFill>
                  <a:srgbClr val="000000"/>
                </a:solidFill>
                <a:latin typeface="Source Sans Pro"/>
              </a:rPr>
              <a:t>Landeswarnzentrale, </a:t>
            </a:r>
            <a:r>
              <a:rPr b="0" lang="de-AT" sz="600" spc="-1" strike="noStrike">
                <a:solidFill>
                  <a:srgbClr val="000000"/>
                </a:solidFill>
                <a:latin typeface="Source Sans Pro"/>
              </a:rPr>
              <a:t>Straßendienst</a:t>
            </a:r>
            <a:r>
              <a:rPr b="0" lang="en-GB" sz="600" spc="-1" strike="noStrike">
                <a:solidFill>
                  <a:srgbClr val="000000"/>
                </a:solidFill>
                <a:latin typeface="Source Sans Pro"/>
              </a:rPr>
              <a:t>, Bergrettung, etc.</a:t>
            </a:r>
            <a:endParaRPr b="0" lang="en-GB" sz="600" spc="-1" strike="noStrike">
              <a:latin typeface="Source Sans Pro"/>
            </a:endParaRPr>
          </a:p>
          <a:p>
            <a:pPr lvl="1" marL="457200">
              <a:lnSpc>
                <a:spcPct val="80000"/>
              </a:lnSpc>
              <a:spcBef>
                <a:spcPts val="22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600" spc="-1" strike="noStrike">
              <a:latin typeface="Source Sans Pro"/>
            </a:endParaRPr>
          </a:p>
          <a:p>
            <a:pPr marL="216000" indent="-216000">
              <a:lnSpc>
                <a:spcPct val="80000"/>
              </a:lnSpc>
              <a:spcBef>
                <a:spcPts val="2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700" spc="-1" strike="noStrike">
                <a:latin typeface="Source Sans Pro"/>
              </a:rPr>
              <a:t>Bilderfassungseinheit </a:t>
            </a:r>
            <a:r>
              <a:rPr b="0" lang="en-GB" sz="700" spc="-1" strike="noStrike">
                <a:latin typeface="Source Sans Pro"/>
              </a:rPr>
              <a:t>(Ermittlung des Verursachers, Detektion von </a:t>
            </a:r>
            <a:r>
              <a:rPr b="0" lang="de-AT" sz="700" spc="-1" strike="noStrike">
                <a:latin typeface="Source Sans Pro"/>
              </a:rPr>
              <a:t>Verschütteten</a:t>
            </a:r>
            <a:r>
              <a:rPr b="0" lang="en-GB" sz="700" spc="-1" strike="noStrike">
                <a:latin typeface="Source Sans Pro"/>
              </a:rPr>
              <a:t>, etc.)</a:t>
            </a:r>
            <a:endParaRPr b="0" lang="en-GB" sz="700" spc="-1" strike="noStrike">
              <a:latin typeface="Source Sans Pro"/>
            </a:endParaRPr>
          </a:p>
          <a:p>
            <a:pPr marL="216000" indent="-216000">
              <a:spcBef>
                <a:spcPts val="2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700" spc="-1" strike="noStrike">
              <a:latin typeface="Source Sans Pro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976680" y="754200"/>
            <a:ext cx="4716720" cy="372132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889200" y="4714200"/>
            <a:ext cx="4892040" cy="4466880"/>
          </a:xfrm>
          <a:prstGeom prst="rect">
            <a:avLst/>
          </a:prstGeom>
        </p:spPr>
        <p:txBody>
          <a:bodyPr lIns="90000" rIns="90000" tIns="46800" bIns="46800"/>
          <a:p>
            <a:pPr marL="216000" indent="-216000">
              <a:spcBef>
                <a:spcPts val="2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700" spc="-1" strike="noStrike">
                <a:latin typeface="Source Sans Pro"/>
              </a:rPr>
              <a:t>Spezialisten aus den Bereichen Radartechnik, Elektronik, Weltraumforschung, Softwareentwicklung und Logistik</a:t>
            </a:r>
            <a:endParaRPr b="0" lang="en-GB" sz="700" spc="-1" strike="noStrike">
              <a:latin typeface="Source Sans Pro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Img"/>
          </p:nvPr>
        </p:nvSpPr>
        <p:spPr>
          <a:xfrm>
            <a:off x="976680" y="754200"/>
            <a:ext cx="4716720" cy="3721320"/>
          </a:xfrm>
          <a:prstGeom prst="rect">
            <a:avLst/>
          </a:prstGeom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889200" y="4714200"/>
            <a:ext cx="4892040" cy="4466880"/>
          </a:xfrm>
          <a:prstGeom prst="rect">
            <a:avLst/>
          </a:prstGeom>
        </p:spPr>
        <p:txBody>
          <a:bodyPr lIns="90000" rIns="90000" tIns="46800" bIns="46800"/>
          <a:p>
            <a:pPr marL="216000" indent="-216000">
              <a:spcBef>
                <a:spcPts val="2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700" spc="-1" strike="noStrike">
                <a:latin typeface="Source Sans Pro"/>
              </a:rPr>
              <a:t>Spezialisten aus den Bereichen Radartechnik, Elektronik, Weltraumforschung, Softwareentwicklung und Logistik</a:t>
            </a:r>
            <a:endParaRPr b="0" lang="en-GB" sz="700" spc="-1" strike="noStrike">
              <a:latin typeface="Source Sans Pro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976680" y="754200"/>
            <a:ext cx="4716720" cy="3721320"/>
          </a:xfrm>
          <a:prstGeom prst="rect">
            <a:avLst/>
          </a:prstGeom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889200" y="4714200"/>
            <a:ext cx="4892040" cy="4466880"/>
          </a:xfrm>
          <a:prstGeom prst="rect">
            <a:avLst/>
          </a:prstGeom>
        </p:spPr>
        <p:txBody>
          <a:bodyPr lIns="90000" rIns="90000" tIns="46800" bIns="46800"/>
          <a:p>
            <a:pPr marL="216000" indent="-216000">
              <a:spcBef>
                <a:spcPts val="2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700" spc="-1" strike="noStrike">
                <a:latin typeface="Source Sans Pro"/>
              </a:rPr>
              <a:t>Spezialisten aus den Bereichen Radartechnik, Elektronik, Weltraumforschung, Softwareentwicklung und Logistik</a:t>
            </a:r>
            <a:endParaRPr b="0" lang="en-GB" sz="700" spc="-1" strike="noStrike">
              <a:latin typeface="Source Sans Pro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976680" y="754200"/>
            <a:ext cx="4716720" cy="3721320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889200" y="4714200"/>
            <a:ext cx="4892040" cy="4466880"/>
          </a:xfrm>
          <a:prstGeom prst="rect">
            <a:avLst/>
          </a:prstGeom>
        </p:spPr>
        <p:txBody>
          <a:bodyPr lIns="90000" rIns="90000" tIns="46800" bIns="46800"/>
          <a:p>
            <a:pPr marL="216000" indent="-216000">
              <a:spcBef>
                <a:spcPts val="2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700" spc="-1" strike="noStrike">
                <a:latin typeface="Source Sans Pro"/>
              </a:rPr>
              <a:t>Spezialisten aus den Bereichen Radartechnik, Elektronik, Weltraumforschung, Softwareentwicklung und Logistik</a:t>
            </a:r>
            <a:endParaRPr b="0" lang="en-GB" sz="700" spc="-1" strike="noStrike">
              <a:latin typeface="Source Sans Pro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976680" y="754200"/>
            <a:ext cx="4716720" cy="3721320"/>
          </a:xfrm>
          <a:prstGeom prst="rect">
            <a:avLst/>
          </a:prstGeom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889200" y="4714200"/>
            <a:ext cx="4892040" cy="4466880"/>
          </a:xfrm>
          <a:prstGeom prst="rect">
            <a:avLst/>
          </a:prstGeom>
        </p:spPr>
        <p:txBody>
          <a:bodyPr lIns="90000" rIns="90000" tIns="46800" bIns="46800"/>
          <a:p>
            <a:pPr marL="216000" indent="-216000">
              <a:spcBef>
                <a:spcPts val="2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700" spc="-1" strike="noStrike">
                <a:latin typeface="Source Sans Pro"/>
              </a:rPr>
              <a:t>Spezialisten aus den Bereichen Radartechnik, Elektronik, Weltraumforschung, Softwareentwicklung und Logistik</a:t>
            </a:r>
            <a:endParaRPr b="0" lang="en-GB" sz="700" spc="-1" strike="noStrike">
              <a:latin typeface="Source Sans Pro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60000" y="36720"/>
            <a:ext cx="9360000" cy="718920"/>
          </a:xfrm>
          <a:prstGeom prst="rect">
            <a:avLst/>
          </a:prstGeom>
        </p:spPr>
        <p:txBody>
          <a:bodyPr lIns="0" rIns="0" tIns="0" bIns="0" anchor="ctr"/>
          <a:p>
            <a:endParaRPr b="1" lang="en-GB" sz="251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60000" y="918000"/>
            <a:ext cx="936000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360000" y="2892600"/>
            <a:ext cx="936000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60000" y="36720"/>
            <a:ext cx="9360000" cy="718920"/>
          </a:xfrm>
          <a:prstGeom prst="rect">
            <a:avLst/>
          </a:prstGeom>
        </p:spPr>
        <p:txBody>
          <a:bodyPr lIns="0" rIns="0" tIns="0" bIns="0" anchor="ctr"/>
          <a:p>
            <a:endParaRPr b="1" lang="en-GB" sz="251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60000" y="918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5920" y="918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60000" y="2892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155920" y="2892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60000" y="36720"/>
            <a:ext cx="9360000" cy="718920"/>
          </a:xfrm>
          <a:prstGeom prst="rect">
            <a:avLst/>
          </a:prstGeom>
        </p:spPr>
        <p:txBody>
          <a:bodyPr lIns="0" rIns="0" tIns="0" bIns="0" anchor="ctr"/>
          <a:p>
            <a:endParaRPr b="1" lang="en-GB" sz="251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60000" y="9180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24760" y="9180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689160" y="9180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360000" y="28926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24760" y="28926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689160" y="2892600"/>
            <a:ext cx="301356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60000" y="36720"/>
            <a:ext cx="9360000" cy="718920"/>
          </a:xfrm>
          <a:prstGeom prst="rect">
            <a:avLst/>
          </a:prstGeom>
        </p:spPr>
        <p:txBody>
          <a:bodyPr lIns="0" rIns="0" tIns="0" bIns="0" anchor="ctr"/>
          <a:p>
            <a:endParaRPr b="1" lang="en-GB" sz="251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360000" y="918000"/>
            <a:ext cx="9360000" cy="378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2c3e50"/>
              </a:solidFill>
              <a:latin typeface="Source Sans Pr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36720"/>
            <a:ext cx="9360000" cy="718920"/>
          </a:xfrm>
          <a:prstGeom prst="rect">
            <a:avLst/>
          </a:prstGeom>
        </p:spPr>
        <p:txBody>
          <a:bodyPr lIns="0" rIns="0" tIns="0" bIns="0" anchor="ctr"/>
          <a:p>
            <a:endParaRPr b="1" lang="en-GB" sz="251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60000" y="918000"/>
            <a:ext cx="936000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36720"/>
            <a:ext cx="9360000" cy="718920"/>
          </a:xfrm>
          <a:prstGeom prst="rect">
            <a:avLst/>
          </a:prstGeom>
        </p:spPr>
        <p:txBody>
          <a:bodyPr lIns="0" rIns="0" tIns="0" bIns="0" anchor="ctr"/>
          <a:p>
            <a:endParaRPr b="1" lang="en-GB" sz="251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60000" y="918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5920" y="918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60000" y="36720"/>
            <a:ext cx="9360000" cy="718920"/>
          </a:xfrm>
          <a:prstGeom prst="rect">
            <a:avLst/>
          </a:prstGeom>
        </p:spPr>
        <p:txBody>
          <a:bodyPr lIns="0" rIns="0" tIns="0" bIns="0" anchor="ctr"/>
          <a:p>
            <a:endParaRPr b="1" lang="en-GB" sz="251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360000" y="36720"/>
            <a:ext cx="9360000" cy="3333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2c3e50"/>
              </a:solidFill>
              <a:latin typeface="Source Sans Pro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36720"/>
            <a:ext cx="9360000" cy="718920"/>
          </a:xfrm>
          <a:prstGeom prst="rect">
            <a:avLst/>
          </a:prstGeom>
        </p:spPr>
        <p:txBody>
          <a:bodyPr lIns="0" rIns="0" tIns="0" bIns="0" anchor="ctr"/>
          <a:p>
            <a:endParaRPr b="1" lang="en-GB" sz="251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60000" y="918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5920" y="918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360000" y="2892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60000" y="36720"/>
            <a:ext cx="9360000" cy="718920"/>
          </a:xfrm>
          <a:prstGeom prst="rect">
            <a:avLst/>
          </a:prstGeom>
        </p:spPr>
        <p:txBody>
          <a:bodyPr lIns="0" rIns="0" tIns="0" bIns="0" anchor="ctr"/>
          <a:p>
            <a:endParaRPr b="1" lang="en-GB" sz="251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60000" y="918000"/>
            <a:ext cx="4567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5920" y="918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55920" y="28926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60000" y="36720"/>
            <a:ext cx="9360000" cy="718920"/>
          </a:xfrm>
          <a:prstGeom prst="rect">
            <a:avLst/>
          </a:prstGeom>
        </p:spPr>
        <p:txBody>
          <a:bodyPr lIns="0" rIns="0" tIns="0" bIns="0" anchor="ctr"/>
          <a:p>
            <a:endParaRPr b="1" lang="en-GB" sz="251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60000" y="918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5920" y="918000"/>
            <a:ext cx="4567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360000" y="2892600"/>
            <a:ext cx="936000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7" Type="http://schemas.openxmlformats.org/officeDocument/2006/relationships/image" Target="../media/image6.bmp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60"/>
            <a:ext cx="10080000" cy="810720"/>
          </a:xfrm>
          <a:prstGeom prst="rect">
            <a:avLst/>
          </a:prstGeom>
          <a:blipFill rotWithShape="0">
            <a:blip r:embed="rId3"/>
            <a:tile/>
          </a:blip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360000" y="36720"/>
            <a:ext cx="9360000" cy="71892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en-GB" sz="2510" spc="-1" strike="noStrike">
                <a:solidFill>
                  <a:srgbClr val="ffffff"/>
                </a:solidFill>
                <a:latin typeface="Source Sans Pro Black"/>
              </a:rPr>
              <a:t>Format des Titeltextes durch Klicken bearbeiten</a:t>
            </a:r>
            <a:endParaRPr b="1" lang="en-GB" sz="251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60000" y="918000"/>
            <a:ext cx="936000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2c3e50"/>
                </a:solidFill>
                <a:latin typeface="Source Sans Pro Semibold"/>
              </a:rPr>
              <a:t>Format des Gliederungstextes durch Klicken bearbeiten</a:t>
            </a:r>
            <a:endParaRPr b="1" lang="en-GB" sz="24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GB" sz="2100" spc="-1" strike="noStrike">
                <a:solidFill>
                  <a:srgbClr val="2c3e50"/>
                </a:solidFill>
                <a:latin typeface="Source Sans Pro"/>
              </a:rPr>
              <a:t>Zweite Gliederungsebene</a:t>
            </a:r>
            <a:endParaRPr b="0" lang="en-GB" sz="2100" spc="-1" strike="noStrike">
              <a:solidFill>
                <a:srgbClr val="2c3e50"/>
              </a:solidFill>
              <a:latin typeface="Source Sans Pro"/>
            </a:endParaRPr>
          </a:p>
          <a:p>
            <a:pPr lvl="2" marL="1296000" indent="-288000">
              <a:spcAft>
                <a:spcPts val="635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Source Sans Pro"/>
              </a:rPr>
              <a:t>Dritte Gliederungsebene</a:t>
            </a:r>
            <a:endParaRPr b="0" lang="en-GB" sz="1800" spc="-1" strike="noStrike">
              <a:solidFill>
                <a:srgbClr val="2c3e50"/>
              </a:solidFill>
              <a:latin typeface="Source Sans Pro"/>
            </a:endParaRPr>
          </a:p>
          <a:p>
            <a:pPr lvl="3" marL="1728000" indent="-216000">
              <a:spcAft>
                <a:spcPts val="422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GB" sz="1500" spc="-1" strike="noStrike">
                <a:solidFill>
                  <a:srgbClr val="2c3e50"/>
                </a:solidFill>
                <a:latin typeface="Source Sans Pro"/>
              </a:rPr>
              <a:t>Vierte Gliederungsebene</a:t>
            </a:r>
            <a:endParaRPr b="0" lang="en-GB" sz="1500" spc="-1" strike="noStrike">
              <a:solidFill>
                <a:srgbClr val="2c3e50"/>
              </a:solidFill>
              <a:latin typeface="Source Sans Pro"/>
            </a:endParaRPr>
          </a:p>
          <a:p>
            <a:pPr lvl="4" marL="2160000" indent="-216000">
              <a:spcAft>
                <a:spcPts val="21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2c3e50"/>
                </a:solidFill>
                <a:latin typeface="Source Sans Pro"/>
              </a:rPr>
              <a:t>Fünfte Gliederungsebene</a:t>
            </a:r>
            <a:endParaRPr b="0" lang="en-GB" sz="1500" spc="-1" strike="noStrike">
              <a:solidFill>
                <a:srgbClr val="2c3e50"/>
              </a:solidFill>
              <a:latin typeface="Source Sans Pro"/>
            </a:endParaRPr>
          </a:p>
          <a:p>
            <a:pPr lvl="5" marL="2592000" indent="-216000">
              <a:spcAft>
                <a:spcPts val="21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2c3e50"/>
                </a:solidFill>
                <a:latin typeface="Source Sans Pro"/>
              </a:rPr>
              <a:t>Sechste Gliederungsebene</a:t>
            </a:r>
            <a:endParaRPr b="0" lang="en-GB" sz="1500" spc="-1" strike="noStrike">
              <a:solidFill>
                <a:srgbClr val="2c3e50"/>
              </a:solidFill>
              <a:latin typeface="Source Sans Pro"/>
            </a:endParaRPr>
          </a:p>
          <a:p>
            <a:pPr lvl="6" marL="3024000" indent="-216000">
              <a:spcAft>
                <a:spcPts val="210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2c3e50"/>
                </a:solidFill>
                <a:latin typeface="Source Sans Pro"/>
              </a:rPr>
              <a:t>Siebte Gliederungsebene</a:t>
            </a:r>
            <a:endParaRPr b="0" lang="en-GB" sz="1500" spc="-1" strike="noStrike">
              <a:solidFill>
                <a:srgbClr val="2c3e50"/>
              </a:solidFill>
              <a:latin typeface="Source Sans Pro"/>
            </a:endParaRPr>
          </a:p>
        </p:txBody>
      </p:sp>
      <p:pic>
        <p:nvPicPr>
          <p:cNvPr id="3" name="" descr=""/>
          <p:cNvPicPr/>
          <p:nvPr/>
        </p:nvPicPr>
        <p:blipFill>
          <a:blip r:embed="rId4"/>
          <a:stretch/>
        </p:blipFill>
        <p:spPr>
          <a:xfrm>
            <a:off x="0" y="6998040"/>
            <a:ext cx="24679440" cy="3013560"/>
          </a:xfrm>
          <a:prstGeom prst="rect">
            <a:avLst/>
          </a:prstGeom>
          <a:ln>
            <a:noFill/>
          </a:ln>
        </p:spPr>
      </p:pic>
      <p:pic>
        <p:nvPicPr>
          <p:cNvPr id="4" name="" descr=""/>
          <p:cNvPicPr/>
          <p:nvPr/>
        </p:nvPicPr>
        <p:blipFill>
          <a:blip r:embed="rId5"/>
          <a:stretch/>
        </p:blipFill>
        <p:spPr>
          <a:xfrm>
            <a:off x="0" y="6998040"/>
            <a:ext cx="24679440" cy="3013560"/>
          </a:xfrm>
          <a:prstGeom prst="rect">
            <a:avLst/>
          </a:prstGeom>
          <a:ln>
            <a:noFill/>
          </a:ln>
        </p:spPr>
      </p:pic>
      <p:pic>
        <p:nvPicPr>
          <p:cNvPr id="5" name="" descr=""/>
          <p:cNvPicPr/>
          <p:nvPr/>
        </p:nvPicPr>
        <p:blipFill>
          <a:blip r:embed="rId6"/>
          <a:stretch/>
        </p:blipFill>
        <p:spPr>
          <a:xfrm>
            <a:off x="0" y="6998040"/>
            <a:ext cx="24679440" cy="3013560"/>
          </a:xfrm>
          <a:prstGeom prst="rect">
            <a:avLst/>
          </a:prstGeom>
          <a:ln>
            <a:noFill/>
          </a:ln>
        </p:spPr>
      </p:pic>
      <p:pic>
        <p:nvPicPr>
          <p:cNvPr id="6" name="" descr=""/>
          <p:cNvPicPr/>
          <p:nvPr/>
        </p:nvPicPr>
        <p:blipFill>
          <a:blip r:embed="rId7"/>
          <a:stretch/>
        </p:blipFill>
        <p:spPr>
          <a:xfrm>
            <a:off x="-2880" y="4853880"/>
            <a:ext cx="10082880" cy="8100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hyperlink" Target="http://www.ibtp-koschuch.com/" TargetMode="External"/><Relationship Id="rId3" Type="http://schemas.openxmlformats.org/officeDocument/2006/relationships/image" Target="../media/image8.wmf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wmf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wmf"/><Relationship Id="rId7" Type="http://schemas.openxmlformats.org/officeDocument/2006/relationships/slideLayout" Target="../slideLayouts/slideLayout3.xml"/><Relationship Id="rId8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wmf"/><Relationship Id="rId8" Type="http://schemas.openxmlformats.org/officeDocument/2006/relationships/slideLayout" Target="../slideLayouts/slideLayout3.xml"/><Relationship Id="rId9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-651240" y="360"/>
            <a:ext cx="11382480" cy="567000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1800000" y="1752840"/>
            <a:ext cx="670896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zxx" sz="2400" spc="-1" strike="noStrike">
                <a:solidFill>
                  <a:srgbClr val="ffff00"/>
                </a:solidFill>
                <a:latin typeface="Times New Roman"/>
              </a:rPr>
              <a:t>Avalanche-, Debris Flow- and Mudslide RADAR</a:t>
            </a:r>
            <a:endParaRPr b="0" lang="en-GB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240000" y="2608200"/>
            <a:ext cx="3389760" cy="2264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de-AT" sz="1800" spc="-1" strike="noStrike">
                <a:solidFill>
                  <a:srgbClr val="ffff00"/>
                </a:solidFill>
                <a:latin typeface="Times New Roman"/>
              </a:rPr>
              <a:t>DI Dr. techn. Koschuch Richard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de-AT" sz="1800" spc="-1" strike="noStrike">
                <a:solidFill>
                  <a:srgbClr val="ffff00"/>
                </a:solidFill>
                <a:latin typeface="Times New Roman"/>
              </a:rPr>
              <a:t>IBTP Koschuch e.U.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de-AT" sz="1800" spc="-1" strike="noStrike">
                <a:solidFill>
                  <a:srgbClr val="ffff00"/>
                </a:solidFill>
                <a:latin typeface="Times New Roman"/>
              </a:rPr>
              <a:t>Langegg 31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de-AT" sz="1800" spc="-1" strike="noStrike">
                <a:solidFill>
                  <a:srgbClr val="ffff00"/>
                </a:solidFill>
                <a:latin typeface="Times New Roman"/>
              </a:rPr>
              <a:t>A-8463 Glanz an der Weinstraße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de-AT" sz="1800" spc="-1" strike="noStrike">
                <a:solidFill>
                  <a:srgbClr val="ffff00"/>
                </a:solidFill>
                <a:latin typeface="Times New Roman"/>
              </a:rPr>
              <a:t>+ 43 / 699 18448542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de-AT" sz="1800" spc="-1" strike="noStrike">
                <a:solidFill>
                  <a:srgbClr val="ffff00"/>
                </a:solidFill>
                <a:latin typeface="Times New Roman"/>
              </a:rPr>
              <a:t>office@ibtp-koschuch.com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de-AT" sz="1800" spc="-1" strike="noStrike">
                <a:solidFill>
                  <a:srgbClr val="ffff00"/>
                </a:solidFill>
                <a:latin typeface="Times New Roman"/>
                <a:hlinkClick r:id="rId2"/>
              </a:rPr>
              <a:t>www.ibtp-koschuch.com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de-AT" sz="1800" spc="-1" strike="noStrike">
                <a:solidFill>
                  <a:srgbClr val="ffff00"/>
                </a:solidFill>
                <a:latin typeface="Times New Roman"/>
              </a:rPr>
              <a:t>www.avalancheradar.com 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TextShape 3"/>
          <p:cNvSpPr txBox="1"/>
          <p:nvPr/>
        </p:nvSpPr>
        <p:spPr>
          <a:xfrm>
            <a:off x="9000000" y="5275080"/>
            <a:ext cx="857520" cy="583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D82412E9-2C48-4E93-9201-8736DF79E3AB}" type="slidenum"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r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/</a:t>
            </a:r>
            <a:fld id="{8AA7AAE5-295F-44DD-9AF1-C74489453BC4}" type="slidecount"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25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" descr=""/>
          <p:cNvPicPr/>
          <p:nvPr/>
        </p:nvPicPr>
        <p:blipFill>
          <a:blip r:embed="rId3"/>
          <a:stretch/>
        </p:blipFill>
        <p:spPr>
          <a:xfrm>
            <a:off x="1382400" y="416880"/>
            <a:ext cx="7487640" cy="7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7200000" y="1947600"/>
            <a:ext cx="2485800" cy="362880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1728000" y="900000"/>
            <a:ext cx="3960000" cy="2631600"/>
          </a:xfrm>
          <a:prstGeom prst="rect">
            <a:avLst/>
          </a:prstGeom>
          <a:ln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Function II: Fix Installation Ischgl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7199640" y="1946880"/>
            <a:ext cx="2485800" cy="362880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1728000" y="900000"/>
            <a:ext cx="3960000" cy="2631600"/>
          </a:xfrm>
          <a:prstGeom prst="rect">
            <a:avLst/>
          </a:prstGeom>
          <a:ln>
            <a:noFill/>
          </a:ln>
        </p:spPr>
      </p:pic>
      <p:sp>
        <p:nvSpPr>
          <p:cNvPr id="123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Function II: Fix Installation Ischgl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grpSp>
        <p:nvGrpSpPr>
          <p:cNvPr id="124" name="Group 2"/>
          <p:cNvGrpSpPr/>
          <p:nvPr/>
        </p:nvGrpSpPr>
        <p:grpSpPr>
          <a:xfrm>
            <a:off x="3060000" y="1134360"/>
            <a:ext cx="4765320" cy="1755000"/>
            <a:chOff x="3060000" y="1134360"/>
            <a:chExt cx="4765320" cy="1755000"/>
          </a:xfrm>
        </p:grpSpPr>
        <p:sp>
          <p:nvSpPr>
            <p:cNvPr id="125" name="Ellipse 3"/>
            <p:cNvSpPr/>
            <p:nvPr/>
          </p:nvSpPr>
          <p:spPr>
            <a:xfrm>
              <a:off x="3060000" y="1137240"/>
              <a:ext cx="1389960" cy="1752120"/>
            </a:xfrm>
            <a:prstGeom prst="ellipse">
              <a:avLst/>
            </a:prstGeom>
            <a:solidFill>
              <a:srgbClr val="99ccff">
                <a:alpha val="75000"/>
              </a:srgbClr>
            </a:solidFill>
            <a:ln>
              <a:solidFill>
                <a:srgbClr val="00ffff"/>
              </a:solidFill>
            </a:ln>
          </p:spPr>
        </p:sp>
        <p:sp>
          <p:nvSpPr>
            <p:cNvPr id="126" name="Line 4"/>
            <p:cNvSpPr/>
            <p:nvPr/>
          </p:nvSpPr>
          <p:spPr>
            <a:xfrm>
              <a:off x="3854160" y="1134360"/>
              <a:ext cx="3971160" cy="14850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Line 5"/>
            <p:cNvSpPr/>
            <p:nvPr/>
          </p:nvSpPr>
          <p:spPr>
            <a:xfrm flipV="1">
              <a:off x="3655800" y="2754360"/>
              <a:ext cx="4169520" cy="1350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Function II: Fix Installation Ischgl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1530360" y="861120"/>
            <a:ext cx="7019640" cy="394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Function II: Fix Installation Ischgl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Function II: Installation Pitztal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905120" y="835920"/>
            <a:ext cx="6100920" cy="4017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Function II: Installation Pitztal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grpSp>
        <p:nvGrpSpPr>
          <p:cNvPr id="134" name="Group 2"/>
          <p:cNvGrpSpPr/>
          <p:nvPr/>
        </p:nvGrpSpPr>
        <p:grpSpPr>
          <a:xfrm>
            <a:off x="1729440" y="1087200"/>
            <a:ext cx="6922080" cy="3448440"/>
            <a:chOff x="1729440" y="1087200"/>
            <a:chExt cx="6922080" cy="3448440"/>
          </a:xfrm>
        </p:grpSpPr>
        <p:pic>
          <p:nvPicPr>
            <p:cNvPr id="135" name="" descr=""/>
            <p:cNvPicPr/>
            <p:nvPr/>
          </p:nvPicPr>
          <p:blipFill>
            <a:blip r:embed="rId1"/>
            <a:stretch/>
          </p:blipFill>
          <p:spPr>
            <a:xfrm>
              <a:off x="1729440" y="1087200"/>
              <a:ext cx="6922080" cy="3448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6" name="CustomShape 3"/>
            <p:cNvSpPr/>
            <p:nvPr/>
          </p:nvSpPr>
          <p:spPr>
            <a:xfrm>
              <a:off x="1979640" y="1783440"/>
              <a:ext cx="875880" cy="1601640"/>
            </a:xfrm>
            <a:prstGeom prst="ellipse">
              <a:avLst/>
            </a:prstGeom>
            <a:solidFill>
              <a:srgbClr val="99cc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CustomShape 4"/>
            <p:cNvSpPr/>
            <p:nvPr/>
          </p:nvSpPr>
          <p:spPr>
            <a:xfrm>
              <a:off x="5265000" y="1791720"/>
              <a:ext cx="876600" cy="1601280"/>
            </a:xfrm>
            <a:prstGeom prst="ellipse">
              <a:avLst/>
            </a:prstGeom>
            <a:solidFill>
              <a:srgbClr val="99cc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Function II: Avalanche during heavy Rainfall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1620000" y="910800"/>
            <a:ext cx="6840000" cy="384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Function II: Avalanche during heavy Rainfall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1620000" y="910800"/>
            <a:ext cx="6840000" cy="384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Function II: Avalanche Sölden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Project Avalanche Detection Systems SLF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12560" y="830520"/>
            <a:ext cx="5668200" cy="61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solidFill>
                  <a:srgbClr val="00ffff"/>
                </a:solidFill>
                <a:latin typeface="Arial"/>
              </a:rPr>
              <a:t>Summery Comparison Tests </a:t>
            </a:r>
            <a:r>
              <a:rPr b="0" lang="en-GB" sz="2400" spc="-1" strike="noStrike">
                <a:solidFill>
                  <a:srgbClr val="00ffff"/>
                </a:solidFill>
                <a:latin typeface="Arial"/>
              </a:rPr>
              <a:t>SLF: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2813400" y="1330920"/>
            <a:ext cx="4453200" cy="158832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3084840" y="2971080"/>
            <a:ext cx="3355920" cy="1744920"/>
          </a:xfrm>
          <a:prstGeom prst="rect">
            <a:avLst/>
          </a:prstGeom>
          <a:ln>
            <a:noFill/>
          </a:ln>
        </p:spPr>
      </p:pic>
      <p:sp>
        <p:nvSpPr>
          <p:cNvPr id="147" name="Line 3"/>
          <p:cNvSpPr/>
          <p:nvPr/>
        </p:nvSpPr>
        <p:spPr>
          <a:xfrm>
            <a:off x="2160000" y="2673000"/>
            <a:ext cx="900000" cy="0"/>
          </a:xfrm>
          <a:prstGeom prst="line">
            <a:avLst/>
          </a:prstGeom>
          <a:ln>
            <a:solidFill>
              <a:srgbClr val="729fc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Line 4"/>
          <p:cNvSpPr/>
          <p:nvPr/>
        </p:nvSpPr>
        <p:spPr>
          <a:xfrm>
            <a:off x="2178000" y="2524680"/>
            <a:ext cx="900000" cy="0"/>
          </a:xfrm>
          <a:prstGeom prst="line">
            <a:avLst/>
          </a:prstGeom>
          <a:ln>
            <a:solidFill>
              <a:srgbClr val="729fc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ffff"/>
                </a:solidFill>
                <a:latin typeface="Source Sans Pro Black"/>
              </a:rPr>
              <a:t>Principle of the Radar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      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5133600" y="1666440"/>
            <a:ext cx="4626720" cy="1934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57"/>
              </a:spcAft>
              <a:buSzPct val="134076"/>
              <a:buBlip>
                <a:blip r:embed="rId1"/>
              </a:buBlip>
            </a:pPr>
            <a:r>
              <a:rPr b="1" lang="en-GB" sz="1200" spc="-1" strike="noStrike">
                <a:solidFill>
                  <a:srgbClr val="00ffff"/>
                </a:solidFill>
                <a:latin typeface="Arial Black"/>
              </a:rPr>
              <a:t>The RADAR emits modulated pulses 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SzPct val="134076"/>
              <a:buBlip>
                <a:blip r:embed="rId2"/>
              </a:buBlip>
            </a:pPr>
            <a:r>
              <a:rPr b="1" lang="en-GB" sz="1200" spc="-1" strike="noStrike">
                <a:solidFill>
                  <a:srgbClr val="00ffff"/>
                </a:solidFill>
                <a:latin typeface="Arial Black"/>
              </a:rPr>
              <a:t>Max. measurement distance R=2,5 km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SzPct val="134076"/>
              <a:buBlip>
                <a:blip r:embed="rId3"/>
              </a:buBlip>
            </a:pPr>
            <a:r>
              <a:rPr b="1" lang="en-GB" sz="1200" spc="-1" strike="noStrike">
                <a:solidFill>
                  <a:srgbClr val="00ffff"/>
                </a:solidFill>
                <a:latin typeface="Arial Black"/>
              </a:rPr>
              <a:t>RG-length </a:t>
            </a:r>
            <a:r>
              <a:rPr b="1" lang="en-GB" sz="1200" spc="-1" strike="noStrike">
                <a:solidFill>
                  <a:srgbClr val="00ffff"/>
                </a:solidFill>
                <a:latin typeface="Arial Black"/>
              </a:rPr>
              <a:t>r</a:t>
            </a:r>
            <a:r>
              <a:rPr b="1" lang="en-GB" sz="1200" spc="-1" strike="noStrike" baseline="-33000">
                <a:solidFill>
                  <a:srgbClr val="00ffff"/>
                </a:solidFill>
                <a:latin typeface="Arial Black"/>
              </a:rPr>
              <a:t>RG</a:t>
            </a:r>
            <a:r>
              <a:rPr b="1" lang="en-GB" sz="1200" spc="-1" strike="noStrike">
                <a:solidFill>
                  <a:srgbClr val="00ffff"/>
                </a:solidFill>
                <a:latin typeface="Arial Black"/>
              </a:rPr>
              <a:t>=15</a:t>
            </a:r>
            <a:r>
              <a:rPr b="1" lang="en-GB" sz="1200" spc="-1" strike="noStrike">
                <a:solidFill>
                  <a:srgbClr val="00ffff"/>
                </a:solidFill>
                <a:latin typeface="Arial Black"/>
              </a:rPr>
              <a:t>-250 m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SzPct val="134076"/>
              <a:buBlip>
                <a:blip r:embed="rId4"/>
              </a:buBlip>
            </a:pP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pic>
        <p:nvPicPr>
          <p:cNvPr id="56" name="" descr=""/>
          <p:cNvPicPr/>
          <p:nvPr/>
        </p:nvPicPr>
        <p:blipFill>
          <a:blip r:embed="rId5"/>
          <a:stretch/>
        </p:blipFill>
        <p:spPr>
          <a:xfrm>
            <a:off x="460800" y="972000"/>
            <a:ext cx="4194000" cy="369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Master Thesis Boku Vienna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210600" y="884520"/>
            <a:ext cx="9509400" cy="546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Summery</a:t>
            </a:r>
            <a:r>
              <a:rPr b="0" lang="en-GB" sz="1400" spc="-1" strike="noStrike">
                <a:solidFill>
                  <a:srgbClr val="00ffff"/>
                </a:solidFill>
                <a:latin typeface="Arial"/>
              </a:rPr>
              <a:t> Thesis </a:t>
            </a:r>
            <a:r>
              <a:rPr b="0" lang="en-GB" sz="1400" spc="-1" strike="noStrike">
                <a:solidFill>
                  <a:srgbClr val="00ffff"/>
                </a:solidFill>
                <a:latin typeface="Times New Roman"/>
                <a:ea typeface="Arial"/>
              </a:rPr>
              <a:t>Chri</a:t>
            </a:r>
            <a:r>
              <a:rPr b="0" lang="en-GB" sz="1400" spc="-1" strike="noStrike">
                <a:solidFill>
                  <a:srgbClr val="00ffff"/>
                </a:solidFill>
                <a:latin typeface="Times New Roman"/>
                <a:ea typeface="Times New Roman"/>
              </a:rPr>
              <a:t>stian Kienberger 2013</a:t>
            </a:r>
            <a:r>
              <a:rPr b="0" lang="en-GB" sz="1400" spc="-1" strike="noStrike">
                <a:solidFill>
                  <a:srgbClr val="00ffff"/>
                </a:solidFill>
                <a:latin typeface="Arial"/>
              </a:rPr>
              <a:t>: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GB" sz="1400" spc="-1" strike="noStrike">
                <a:solidFill>
                  <a:srgbClr val="00ffff"/>
                </a:solidFill>
                <a:latin typeface="Arial"/>
                <a:ea typeface="Arial"/>
              </a:rPr>
              <a:t>„</a:t>
            </a:r>
            <a:r>
              <a:rPr b="0" lang="en-GB" sz="1400" spc="-1" strike="noStrike">
                <a:solidFill>
                  <a:srgbClr val="00ffff"/>
                </a:solidFill>
                <a:latin typeface="Arial"/>
                <a:ea typeface="Arial"/>
              </a:rPr>
              <a:t>Evaluation of Avalanche Detection Systems and </a:t>
            </a:r>
            <a:r>
              <a:rPr b="0" lang="en-GB" sz="1400" spc="-1" strike="noStrike">
                <a:solidFill>
                  <a:srgbClr val="00ffff"/>
                </a:solidFill>
                <a:latin typeface="Arial"/>
              </a:rPr>
              <a:t>Development of a Plan for a Simple Detection System“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3315240" y="1539000"/>
            <a:ext cx="3449520" cy="3138480"/>
          </a:xfrm>
          <a:prstGeom prst="rect">
            <a:avLst/>
          </a:prstGeom>
          <a:ln>
            <a:noFill/>
          </a:ln>
        </p:spPr>
      </p:pic>
      <p:sp>
        <p:nvSpPr>
          <p:cNvPr id="152" name="Line 3"/>
          <p:cNvSpPr/>
          <p:nvPr/>
        </p:nvSpPr>
        <p:spPr>
          <a:xfrm>
            <a:off x="3263760" y="4082040"/>
            <a:ext cx="362160" cy="0"/>
          </a:xfrm>
          <a:prstGeom prst="line">
            <a:avLst/>
          </a:prstGeom>
          <a:ln>
            <a:solidFill>
              <a:srgbClr val="729fc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TextShape 4"/>
          <p:cNvSpPr txBox="1"/>
          <p:nvPr/>
        </p:nvSpPr>
        <p:spPr>
          <a:xfrm>
            <a:off x="971280" y="3898440"/>
            <a:ext cx="229248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400" spc="-1" strike="noStrike">
                <a:solidFill>
                  <a:srgbClr val="00ffff"/>
                </a:solidFill>
                <a:latin typeface="Times New Roman"/>
              </a:rPr>
              <a:t>Avalancheradar</a:t>
            </a:r>
            <a:endParaRPr b="0" lang="en-GB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ffff"/>
                </a:solidFill>
                <a:latin typeface="Source Sans Pro Black"/>
              </a:rPr>
              <a:t>Avalanche Detection Radar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graphicFrame>
        <p:nvGraphicFramePr>
          <p:cNvPr id="155" name="Table 2"/>
          <p:cNvGraphicFramePr/>
          <p:nvPr/>
        </p:nvGraphicFramePr>
        <p:xfrm>
          <a:off x="1440720" y="1550880"/>
          <a:ext cx="7198920" cy="1582200"/>
        </p:xfrm>
        <a:graphic>
          <a:graphicData uri="http://schemas.openxmlformats.org/drawingml/2006/table">
            <a:tbl>
              <a:tblPr/>
              <a:tblGrid>
                <a:gridCol w="1439640"/>
                <a:gridCol w="1439640"/>
                <a:gridCol w="1439640"/>
                <a:gridCol w="1439640"/>
                <a:gridCol w="1440720"/>
              </a:tblGrid>
              <a:tr h="483480">
                <a:tc>
                  <a:txBody>
                    <a:bodyPr lIns="90000" rIns="90000" tIns="46800" bIns="46800"/>
                    <a:p>
                      <a:pPr marL="179280"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Place of Radar</a:t>
                      </a:r>
                      <a:endParaRPr b="0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latin typeface="Arial Black"/>
                        </a:rPr>
                        <a:t>Years of operation</a:t>
                      </a:r>
                      <a:endParaRPr b="1" lang="en-GB" sz="1000" spc="-1" strike="noStrike"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latin typeface="Arial Black"/>
                        </a:rPr>
                        <a:t>Alarm and</a:t>
                      </a:r>
                      <a:endParaRPr b="1" lang="en-GB" sz="1000" spc="-1" strike="noStrike">
                        <a:latin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latin typeface="Arial Black"/>
                        </a:rPr>
                        <a:t>Avalanche</a:t>
                      </a:r>
                      <a:endParaRPr b="1" lang="en-GB" sz="1000" spc="-1" strike="noStrike"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latin typeface="Arial Black"/>
                        </a:rPr>
                        <a:t>False Alarm</a:t>
                      </a:r>
                      <a:endParaRPr b="1" lang="en-GB" sz="1000" spc="-1" strike="noStrike"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latin typeface="Arial Black"/>
                        </a:rPr>
                        <a:t>No Alarm but Avalanche</a:t>
                      </a:r>
                      <a:endParaRPr b="1" lang="en-GB" sz="1000" spc="-1" strike="noStrike"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7396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latin typeface="Arial Black"/>
                        </a:rPr>
                        <a:t>Sedrun</a:t>
                      </a:r>
                      <a:endParaRPr b="1" lang="en-GB" sz="1000" spc="-1" strike="noStrike"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latin typeface="Arial Black"/>
                        </a:rPr>
                        <a:t>2010-2012</a:t>
                      </a:r>
                      <a:endParaRPr b="1" lang="en-GB" sz="1000" spc="-1" strike="noStrike"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latin typeface="Arial Black"/>
                        </a:rPr>
                        <a:t>12</a:t>
                      </a:r>
                      <a:endParaRPr b="1" lang="en-GB" sz="1000" spc="-1" strike="noStrike"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000" spc="-1" strike="noStrike">
                          <a:latin typeface="Arial Black"/>
                        </a:rPr>
                        <a:t> </a:t>
                      </a:r>
                      <a:r>
                        <a:rPr b="1" lang="en-GB" sz="1000" spc="-1" strike="noStrike">
                          <a:latin typeface="Arial Black"/>
                        </a:rPr>
                        <a:t>7*</a:t>
                      </a:r>
                      <a:endParaRPr b="1" lang="en-GB" sz="1000" spc="-1" strike="noStrike"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latin typeface="Arial Black"/>
                        </a:rPr>
                        <a:t>0</a:t>
                      </a:r>
                      <a:endParaRPr b="1" lang="en-GB" sz="1000" spc="-1" strike="noStrike"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7396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Ischgl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2011-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102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3**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  <a:spcAft>
                          <a:spcPts val="283"/>
                        </a:spcAft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0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7396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Kaunertal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2012-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8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 </a:t>
                      </a: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1***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0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7684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Kappl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2012-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287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   </a:t>
                      </a: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7**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0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2****</a:t>
                      </a:r>
                      <a:endParaRPr b="1" lang="en-GB" sz="1000" spc="-1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56" name="TextShape 3"/>
          <p:cNvSpPr txBox="1"/>
          <p:nvPr/>
        </p:nvSpPr>
        <p:spPr>
          <a:xfrm>
            <a:off x="1337760" y="1073520"/>
            <a:ext cx="5142240" cy="38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Avalanche Detection Rate for installed Radar Systems: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Shape 4"/>
          <p:cNvSpPr txBox="1"/>
          <p:nvPr/>
        </p:nvSpPr>
        <p:spPr>
          <a:xfrm>
            <a:off x="1337760" y="3200040"/>
            <a:ext cx="7122240" cy="1399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*</a:t>
            </a:r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all alarms within one hour caused by a truck covering time by time the </a:t>
            </a:r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detection-  cone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**</a:t>
            </a:r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all alarms on one evening within 2 hours caused by a heavy rain shower in </a:t>
            </a:r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January; new algorithms can handle this.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***</a:t>
            </a:r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Module defect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****</a:t>
            </a:r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	</a:t>
            </a:r>
            <a:r>
              <a:rPr b="0" lang="en-US" sz="1400" spc="-1" strike="noStrike">
                <a:solidFill>
                  <a:srgbClr val="00ffff"/>
                </a:solidFill>
                <a:latin typeface="Arial"/>
              </a:rPr>
              <a:t>Radar detected the avalanche, but the phone connection was broken</a:t>
            </a:r>
            <a:r>
              <a:rPr b="0" lang="en-US" sz="1600" spc="-1" strike="noStrike">
                <a:solidFill>
                  <a:srgbClr val="00ffff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322560" y="1080000"/>
            <a:ext cx="9397440" cy="3566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998"/>
              </a:spcAft>
              <a:buSzPct val="134076"/>
              <a:buBlip>
                <a:blip r:embed="rId1"/>
              </a:buBlip>
            </a:pPr>
            <a:r>
              <a:rPr b="1" lang="en-US" sz="1200" spc="-1" strike="noStrike">
                <a:solidFill>
                  <a:srgbClr val="00ffff"/>
                </a:solidFill>
                <a:latin typeface="Source Sans Pro Semibold"/>
              </a:rPr>
              <a:t>Reliable recognition of avalanches, mudslides, debris flow and water level changes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Aft>
                <a:spcPts val="850"/>
              </a:spcAft>
              <a:buClr>
                <a:srgbClr val="00ffff"/>
              </a:buClr>
              <a:buSzPct val="75000"/>
              <a:buFont typeface="Symbol" charset="2"/>
              <a:buChar char=""/>
            </a:pPr>
            <a:r>
              <a:rPr b="1" lang="en-US" sz="1200" spc="-1" strike="noStrike">
                <a:solidFill>
                  <a:srgbClr val="00ffff"/>
                </a:solidFill>
                <a:latin typeface="Source Sans Pro"/>
              </a:rPr>
              <a:t>Minimization of false alerts</a:t>
            </a:r>
            <a:endParaRPr b="0" lang="en-GB" sz="1200" spc="-1" strike="noStrike">
              <a:solidFill>
                <a:srgbClr val="2c3e50"/>
              </a:solidFill>
              <a:latin typeface="Source Sans Pro"/>
            </a:endParaRPr>
          </a:p>
          <a:p>
            <a:pPr lvl="1" marL="864000" indent="-324000">
              <a:spcAft>
                <a:spcPts val="899"/>
              </a:spcAft>
              <a:buClr>
                <a:srgbClr val="00ffff"/>
              </a:buClr>
              <a:buSzPct val="75000"/>
              <a:buFont typeface="Symbol" charset="2"/>
              <a:buChar char=""/>
            </a:pPr>
            <a:endParaRPr b="0" lang="en-GB" sz="1200" spc="-1" strike="noStrike">
              <a:solidFill>
                <a:srgbClr val="2c3e50"/>
              </a:solidFill>
              <a:latin typeface="Source Sans Pro"/>
            </a:endParaRPr>
          </a:p>
          <a:p>
            <a:pPr marL="432000" indent="-324000">
              <a:spcAft>
                <a:spcPts val="998"/>
              </a:spcAft>
              <a:buSzPct val="134076"/>
              <a:buBlip>
                <a:blip r:embed="rId2"/>
              </a:buBlip>
            </a:pPr>
            <a:r>
              <a:rPr b="1" lang="en-US" sz="1200" spc="-1" strike="noStrike">
                <a:solidFill>
                  <a:srgbClr val="00ffff"/>
                </a:solidFill>
                <a:latin typeface="Source Sans Pro Semibold"/>
              </a:rPr>
              <a:t>Low transmitted power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Aft>
                <a:spcPts val="850"/>
              </a:spcAft>
              <a:buClr>
                <a:srgbClr val="00ffff"/>
              </a:buClr>
              <a:buSzPct val="75000"/>
              <a:buFont typeface="Symbol" charset="2"/>
              <a:buChar char=""/>
            </a:pPr>
            <a:r>
              <a:rPr b="1" lang="en-US" sz="1200" spc="-1" strike="noStrike">
                <a:solidFill>
                  <a:srgbClr val="00ffff"/>
                </a:solidFill>
                <a:latin typeface="Source Sans Pro"/>
              </a:rPr>
              <a:t>Energy and environment friendly</a:t>
            </a:r>
            <a:endParaRPr b="0" lang="en-GB" sz="1200" spc="-1" strike="noStrike">
              <a:solidFill>
                <a:srgbClr val="2c3e50"/>
              </a:solidFill>
              <a:latin typeface="Source Sans Pro"/>
            </a:endParaRPr>
          </a:p>
          <a:p>
            <a:pPr lvl="1" marL="864000" indent="-324000">
              <a:spcAft>
                <a:spcPts val="850"/>
              </a:spcAft>
              <a:buClr>
                <a:srgbClr val="00ffff"/>
              </a:buClr>
              <a:buSzPct val="75000"/>
              <a:buFont typeface="Symbol" charset="2"/>
              <a:buChar char=""/>
            </a:pPr>
            <a:endParaRPr b="0" lang="en-GB" sz="1200" spc="-1" strike="noStrike">
              <a:solidFill>
                <a:srgbClr val="2c3e50"/>
              </a:solidFill>
              <a:latin typeface="Source Sans Pro"/>
            </a:endParaRPr>
          </a:p>
          <a:p>
            <a:pPr marL="432000" indent="-324000">
              <a:spcAft>
                <a:spcPts val="998"/>
              </a:spcAft>
              <a:buSzPct val="134076"/>
              <a:buBlip>
                <a:blip r:embed="rId3"/>
              </a:buBlip>
            </a:pPr>
            <a:r>
              <a:rPr b="1" lang="en-US" sz="1200" spc="-1" strike="noStrike">
                <a:solidFill>
                  <a:srgbClr val="00ffff"/>
                </a:solidFill>
                <a:latin typeface="Source Sans Pro Semibold"/>
              </a:rPr>
              <a:t>Possibility of mobile operations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998"/>
              </a:spcAft>
              <a:buSzPct val="134076"/>
              <a:buBlip>
                <a:blip r:embed="rId4"/>
              </a:buBlip>
            </a:pP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998"/>
              </a:spcAft>
              <a:buSzPct val="134076"/>
              <a:buBlip>
                <a:blip r:embed="rId5"/>
              </a:buBlip>
            </a:pPr>
            <a:r>
              <a:rPr b="1" lang="en-US" sz="1200" spc="-1" strike="noStrike">
                <a:solidFill>
                  <a:srgbClr val="00ffff"/>
                </a:solidFill>
                <a:latin typeface="Source Sans Pro Semibold"/>
              </a:rPr>
              <a:t>Low installation requirements 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Aft>
                <a:spcPts val="850"/>
              </a:spcAft>
              <a:buClr>
                <a:srgbClr val="00ffff"/>
              </a:buClr>
              <a:buSzPct val="75000"/>
              <a:buFont typeface="Symbol" charset="2"/>
              <a:buChar char=""/>
            </a:pPr>
            <a:r>
              <a:rPr b="1" lang="en-US" sz="1200" spc="-1" strike="noStrike">
                <a:solidFill>
                  <a:srgbClr val="00ffff"/>
                </a:solidFill>
                <a:latin typeface="Source Sans Pro"/>
              </a:rPr>
              <a:t> </a:t>
            </a:r>
            <a:r>
              <a:rPr b="1" lang="en-US" sz="1200" spc="-1" strike="noStrike">
                <a:solidFill>
                  <a:srgbClr val="00ffff"/>
                </a:solidFill>
                <a:latin typeface="Source Sans Pro"/>
              </a:rPr>
              <a:t>Only a mast and a power supply of 40 W</a:t>
            </a:r>
            <a:endParaRPr b="0" lang="en-GB" sz="1200" spc="-1" strike="noStrike">
              <a:solidFill>
                <a:srgbClr val="2c3e50"/>
              </a:solidFill>
              <a:latin typeface="Source Sans Pro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29040" y="21384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Technology and Benefits of the System I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325080" y="1060560"/>
            <a:ext cx="9397440" cy="3566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998"/>
              </a:spcAft>
              <a:buSzPct val="134076"/>
              <a:buBlip>
                <a:blip r:embed="rId1"/>
              </a:buBlip>
            </a:pPr>
            <a:r>
              <a:rPr b="1" lang="en-GB" sz="1200" spc="-1" strike="noStrike">
                <a:solidFill>
                  <a:srgbClr val="00ffff"/>
                </a:solidFill>
                <a:latin typeface="Source Sans Pro Semibold"/>
              </a:rPr>
              <a:t>Recognition of risk in real time (within a second)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Aft>
                <a:spcPts val="850"/>
              </a:spcAft>
              <a:buClr>
                <a:srgbClr val="00ffff"/>
              </a:buClr>
              <a:buSzPct val="75000"/>
              <a:buFont typeface="Symbol" charset="2"/>
              <a:buChar char=""/>
            </a:pPr>
            <a:r>
              <a:rPr b="1" lang="en-GB" sz="1200" spc="-1" strike="noStrike">
                <a:solidFill>
                  <a:srgbClr val="00ffff"/>
                </a:solidFill>
                <a:latin typeface="Source Sans Pro"/>
              </a:rPr>
              <a:t>maximum warning</a:t>
            </a:r>
            <a:endParaRPr b="0" lang="en-GB" sz="1200" spc="-1" strike="noStrike">
              <a:solidFill>
                <a:srgbClr val="2c3e50"/>
              </a:solidFill>
              <a:latin typeface="Source Sans Pro"/>
            </a:endParaRPr>
          </a:p>
          <a:p>
            <a:pPr lvl="1" marL="864000" indent="-324000">
              <a:spcAft>
                <a:spcPts val="899"/>
              </a:spcAft>
              <a:buClr>
                <a:srgbClr val="00ffff"/>
              </a:buClr>
              <a:buSzPct val="75000"/>
              <a:buFont typeface="Symbol" charset="2"/>
              <a:buChar char=""/>
            </a:pPr>
            <a:endParaRPr b="0" lang="en-GB" sz="1200" spc="-1" strike="noStrike">
              <a:solidFill>
                <a:srgbClr val="2c3e50"/>
              </a:solidFill>
              <a:latin typeface="Source Sans Pro"/>
            </a:endParaRPr>
          </a:p>
          <a:p>
            <a:pPr marL="432000" indent="-324000">
              <a:spcAft>
                <a:spcPts val="998"/>
              </a:spcAft>
              <a:buSzPct val="134076"/>
              <a:buBlip>
                <a:blip r:embed="rId2"/>
              </a:buBlip>
            </a:pPr>
            <a:r>
              <a:rPr b="1" lang="en-GB" sz="1200" spc="-1" strike="noStrike">
                <a:solidFill>
                  <a:srgbClr val="00ffff"/>
                </a:solidFill>
                <a:latin typeface="Source Sans Pro Semibold"/>
              </a:rPr>
              <a:t>Multifunctional alert system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Aft>
                <a:spcPts val="850"/>
              </a:spcAft>
              <a:buClr>
                <a:srgbClr val="00ffff"/>
              </a:buClr>
              <a:buSzPct val="75000"/>
              <a:buFont typeface="Symbol" charset="2"/>
              <a:buChar char=""/>
            </a:pPr>
            <a:r>
              <a:rPr b="1" lang="en-GB" sz="1200" spc="-1" strike="noStrike">
                <a:solidFill>
                  <a:srgbClr val="00ffff"/>
                </a:solidFill>
                <a:latin typeface="Source Sans Pro"/>
              </a:rPr>
              <a:t>trigger to local signal systems</a:t>
            </a:r>
            <a:endParaRPr b="0" lang="en-GB" sz="1200" spc="-1" strike="noStrike">
              <a:solidFill>
                <a:srgbClr val="2c3e50"/>
              </a:solidFill>
              <a:latin typeface="Source Sans Pro"/>
            </a:endParaRPr>
          </a:p>
          <a:p>
            <a:pPr lvl="1" marL="864000" indent="-324000">
              <a:spcAft>
                <a:spcPts val="850"/>
              </a:spcAft>
              <a:buClr>
                <a:srgbClr val="00ffff"/>
              </a:buClr>
              <a:buSzPct val="75000"/>
              <a:buFont typeface="Symbol" charset="2"/>
              <a:buChar char=""/>
            </a:pPr>
            <a:r>
              <a:rPr b="1" lang="en-GB" sz="1200" spc="-1" strike="noStrike">
                <a:solidFill>
                  <a:srgbClr val="00ffff"/>
                </a:solidFill>
                <a:latin typeface="Source Sans Pro"/>
              </a:rPr>
              <a:t>real time information to central warning institutions via SMS, Email, LiveViewer…</a:t>
            </a:r>
            <a:endParaRPr b="0" lang="en-GB" sz="1200" spc="-1" strike="noStrike">
              <a:solidFill>
                <a:srgbClr val="2c3e50"/>
              </a:solidFill>
              <a:latin typeface="Source Sans Pro"/>
            </a:endParaRPr>
          </a:p>
          <a:p>
            <a:pPr lvl="1" marL="864000" indent="-324000">
              <a:spcAft>
                <a:spcPts val="850"/>
              </a:spcAft>
              <a:buClr>
                <a:srgbClr val="00ffff"/>
              </a:buClr>
              <a:buSzPct val="75000"/>
              <a:buFont typeface="Symbol" charset="2"/>
              <a:buChar char=""/>
            </a:pPr>
            <a:r>
              <a:rPr b="1" lang="en-GB" sz="1200" spc="-1" strike="noStrike">
                <a:solidFill>
                  <a:srgbClr val="00ffff"/>
                </a:solidFill>
                <a:latin typeface="Source Sans Pro"/>
              </a:rPr>
              <a:t>fast, save and regardless from weather conditions</a:t>
            </a:r>
            <a:endParaRPr b="0" lang="en-GB" sz="1200" spc="-1" strike="noStrike">
              <a:solidFill>
                <a:srgbClr val="2c3e50"/>
              </a:solidFill>
              <a:latin typeface="Source Sans Pro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Technology and Benefits of the System II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GB" sz="2800" spc="-1" strike="noStrike">
                <a:solidFill>
                  <a:srgbClr val="ffffff"/>
                </a:solidFill>
                <a:latin typeface="Source Sans Pro Black"/>
              </a:rPr>
              <a:t>Conclusion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 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1190520" y="1934280"/>
            <a:ext cx="8630280" cy="2191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17928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ffff"/>
                </a:solidFill>
                <a:latin typeface="Times New Roman"/>
              </a:rPr>
              <a:t>We are able to detect reliable even smallest debris flows and avalanches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  <a:p>
            <a:pPr marL="179280"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  <a:p>
            <a:pPr marL="17928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ffff"/>
                </a:solidFill>
                <a:latin typeface="Times New Roman"/>
              </a:rPr>
              <a:t>We are able to detect </a:t>
            </a:r>
            <a:r>
              <a:rPr b="0" lang="en-GB" sz="1400" spc="-1" strike="noStrike">
                <a:solidFill>
                  <a:srgbClr val="00ffff"/>
                </a:solidFill>
                <a:latin typeface="Times New Roman"/>
              </a:rPr>
              <a:t>very accurate</a:t>
            </a:r>
            <a:r>
              <a:rPr b="0" lang="en-GB" sz="1400" spc="-1" strike="noStrike">
                <a:solidFill>
                  <a:srgbClr val="00ffff"/>
                </a:solidFill>
                <a:latin typeface="Times New Roman"/>
              </a:rPr>
              <a:t> water levels 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  <a:p>
            <a:pPr marL="179280"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  <a:p>
            <a:pPr marL="17928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ffff"/>
                </a:solidFill>
                <a:latin typeface="Times New Roman"/>
              </a:rPr>
              <a:t>We are able to trigger an alarming system within a second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  <a:p>
            <a:pPr marL="179280"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  <a:p>
            <a:pPr marL="17928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ffff"/>
                </a:solidFill>
                <a:latin typeface="Times New Roman"/>
              </a:rPr>
              <a:t>We are also able to detect heavy rainfalls up in the sky 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r>
              <a:rPr b="1" lang="en-GB" sz="2510" spc="-1" strike="noStrike">
                <a:solidFill>
                  <a:srgbClr val="ffffff"/>
                </a:solidFill>
                <a:latin typeface="Source Sans Pro Black"/>
              </a:rPr>
              <a:t>Thank You</a:t>
            </a:r>
            <a:endParaRPr b="1" lang="en-GB" sz="251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3031920" y="2248560"/>
            <a:ext cx="354024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17928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GB" sz="4800" spc="-1" strike="noStrike">
                <a:solidFill>
                  <a:srgbClr val="00ffff"/>
                </a:solidFill>
                <a:latin typeface="Times New Roman"/>
              </a:rPr>
              <a:t>Thank You</a:t>
            </a:r>
            <a:endParaRPr b="0" lang="en-GB" sz="4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after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" dur="5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5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str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ffff"/>
                </a:solidFill>
                <a:latin typeface="Source Sans Pro Black"/>
              </a:rPr>
              <a:t>Principle of the Radar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      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5133600" y="1666440"/>
            <a:ext cx="4626720" cy="1934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88000"/>
          </a:bodyPr>
          <a:p>
            <a:pPr marL="432000" indent="-324000">
              <a:spcAft>
                <a:spcPts val="1057"/>
              </a:spcAft>
              <a:buSzPct val="134076"/>
              <a:buBlip>
                <a:blip r:embed="rId1"/>
              </a:buBlip>
            </a:pPr>
            <a:r>
              <a:rPr b="1" lang="en-GB" sz="1200" spc="-1" strike="noStrike">
                <a:solidFill>
                  <a:srgbClr val="00ffff"/>
                </a:solidFill>
                <a:latin typeface="Arial Black"/>
              </a:rPr>
              <a:t>The RADAR emits modulated pulses 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SzPct val="134076"/>
              <a:buBlip>
                <a:blip r:embed="rId2"/>
              </a:buBlip>
            </a:pPr>
            <a:r>
              <a:rPr b="1" lang="en-GB" sz="1200" spc="-1" strike="noStrike">
                <a:solidFill>
                  <a:srgbClr val="00ffff"/>
                </a:solidFill>
                <a:latin typeface="Arial Black"/>
              </a:rPr>
              <a:t>Max. measurement distance R=2,5 km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SzPct val="134076"/>
              <a:buBlip>
                <a:blip r:embed="rId3"/>
              </a:buBlip>
            </a:pPr>
            <a:r>
              <a:rPr b="1" lang="en-GB" sz="1200" spc="-1" strike="noStrike">
                <a:solidFill>
                  <a:srgbClr val="00ffff"/>
                </a:solidFill>
                <a:latin typeface="Arial Black"/>
              </a:rPr>
              <a:t>RG-length </a:t>
            </a:r>
            <a:r>
              <a:rPr b="1" lang="en-GB" sz="1200" spc="-1" strike="noStrike">
                <a:solidFill>
                  <a:srgbClr val="00ffff"/>
                </a:solidFill>
                <a:latin typeface="Arial Black"/>
              </a:rPr>
              <a:t>r</a:t>
            </a:r>
            <a:r>
              <a:rPr b="1" lang="en-GB" sz="1200" spc="-1" strike="noStrike" baseline="-33000">
                <a:solidFill>
                  <a:srgbClr val="00ffff"/>
                </a:solidFill>
                <a:latin typeface="Arial Black"/>
              </a:rPr>
              <a:t>RG</a:t>
            </a:r>
            <a:r>
              <a:rPr b="1" lang="en-GB" sz="1200" spc="-1" strike="noStrike">
                <a:solidFill>
                  <a:srgbClr val="00ffff"/>
                </a:solidFill>
                <a:latin typeface="Arial Black"/>
              </a:rPr>
              <a:t>=15</a:t>
            </a:r>
            <a:r>
              <a:rPr b="1" lang="en-GB" sz="1200" spc="-1" strike="noStrike">
                <a:solidFill>
                  <a:srgbClr val="00ffff"/>
                </a:solidFill>
                <a:latin typeface="Arial Black"/>
              </a:rPr>
              <a:t>-250 m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SzPct val="134076"/>
              <a:buBlip>
                <a:blip r:embed="rId4"/>
              </a:buBlip>
            </a:pPr>
            <a:r>
              <a:rPr b="1" lang="en-GB" sz="1200" spc="-1" strike="noStrike">
                <a:solidFill>
                  <a:srgbClr val="00ffff"/>
                </a:solidFill>
                <a:latin typeface="Arial Black"/>
                <a:ea typeface="Arial"/>
              </a:rPr>
              <a:t>Velocities up to 300 km/h are detected simultaneously in each RG 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SzPct val="134076"/>
              <a:buBlip>
                <a:blip r:embed="rId5"/>
              </a:buBlip>
            </a:pPr>
            <a:r>
              <a:rPr b="1" lang="en-GB" sz="1200" spc="-1" strike="noStrike">
                <a:solidFill>
                  <a:srgbClr val="00ffff"/>
                </a:solidFill>
                <a:latin typeface="Arial Black"/>
              </a:rPr>
              <a:t>If there is a </a:t>
            </a:r>
            <a:r>
              <a:rPr b="1" lang="en-GB" sz="1200" spc="-1" strike="noStrike">
                <a:solidFill>
                  <a:srgbClr val="00ffff"/>
                </a:solidFill>
                <a:latin typeface="Arial Black"/>
                <a:ea typeface="Arial"/>
              </a:rPr>
              <a:t>hazardous event (fast moving objects), a alarming trigger  is activated. </a:t>
            </a:r>
            <a:endParaRPr b="1" lang="en-GB" sz="12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59" name="Line 3"/>
          <p:cNvSpPr/>
          <p:nvPr/>
        </p:nvSpPr>
        <p:spPr>
          <a:xfrm>
            <a:off x="2772360" y="2448000"/>
            <a:ext cx="0" cy="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60" name="" descr=""/>
          <p:cNvPicPr/>
          <p:nvPr/>
        </p:nvPicPr>
        <p:blipFill>
          <a:blip r:embed="rId6"/>
          <a:stretch/>
        </p:blipFill>
        <p:spPr>
          <a:xfrm>
            <a:off x="460800" y="972000"/>
            <a:ext cx="4194000" cy="3690000"/>
          </a:xfrm>
          <a:prstGeom prst="rect">
            <a:avLst/>
          </a:prstGeom>
          <a:ln>
            <a:noFill/>
          </a:ln>
        </p:spPr>
      </p:pic>
      <p:grpSp>
        <p:nvGrpSpPr>
          <p:cNvPr id="61" name="Group 4"/>
          <p:cNvGrpSpPr/>
          <p:nvPr/>
        </p:nvGrpSpPr>
        <p:grpSpPr>
          <a:xfrm>
            <a:off x="1944360" y="2083680"/>
            <a:ext cx="1659240" cy="1408320"/>
            <a:chOff x="1944360" y="2083680"/>
            <a:chExt cx="1659240" cy="1408320"/>
          </a:xfrm>
        </p:grpSpPr>
        <p:sp>
          <p:nvSpPr>
            <p:cNvPr id="62" name="CustomShape 5"/>
            <p:cNvSpPr/>
            <p:nvPr/>
          </p:nvSpPr>
          <p:spPr>
            <a:xfrm>
              <a:off x="2904480" y="2412000"/>
              <a:ext cx="315000" cy="135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930" y="7160"/>
                  </a:moveTo>
                  <a:cubicBezTo>
                    <a:pt x="1530" y="4490"/>
                    <a:pt x="3400" y="1970"/>
                    <a:pt x="5270" y="1970"/>
                  </a:cubicBezTo>
                  <a:cubicBezTo>
                    <a:pt x="5860" y="1950"/>
                    <a:pt x="6470" y="2210"/>
                    <a:pt x="6970" y="2600"/>
                  </a:cubicBezTo>
                  <a:cubicBezTo>
                    <a:pt x="7450" y="1390"/>
                    <a:pt x="8340" y="650"/>
                    <a:pt x="9340" y="650"/>
                  </a:cubicBezTo>
                  <a:cubicBezTo>
                    <a:pt x="10004" y="690"/>
                    <a:pt x="10710" y="1050"/>
                    <a:pt x="11210" y="1700"/>
                  </a:cubicBezTo>
                  <a:cubicBezTo>
                    <a:pt x="11570" y="630"/>
                    <a:pt x="12330" y="0"/>
                    <a:pt x="13150" y="0"/>
                  </a:cubicBezTo>
                  <a:cubicBezTo>
                    <a:pt x="13840" y="0"/>
                    <a:pt x="14470" y="460"/>
                    <a:pt x="14870" y="1160"/>
                  </a:cubicBezTo>
                  <a:cubicBezTo>
                    <a:pt x="15330" y="440"/>
                    <a:pt x="16020" y="0"/>
                    <a:pt x="16740" y="0"/>
                  </a:cubicBezTo>
                  <a:cubicBezTo>
                    <a:pt x="17910" y="0"/>
                    <a:pt x="18900" y="1130"/>
                    <a:pt x="19110" y="2710"/>
                  </a:cubicBezTo>
                  <a:cubicBezTo>
                    <a:pt x="20240" y="3150"/>
                    <a:pt x="21060" y="4580"/>
                    <a:pt x="21060" y="6220"/>
                  </a:cubicBezTo>
                  <a:cubicBezTo>
                    <a:pt x="21060" y="6720"/>
                    <a:pt x="21000" y="7200"/>
                    <a:pt x="20830" y="7660"/>
                  </a:cubicBezTo>
                  <a:cubicBezTo>
                    <a:pt x="21310" y="8460"/>
                    <a:pt x="21600" y="9450"/>
                    <a:pt x="21600" y="10460"/>
                  </a:cubicBezTo>
                  <a:cubicBezTo>
                    <a:pt x="21600" y="12750"/>
                    <a:pt x="20310" y="14680"/>
                    <a:pt x="18650" y="15010"/>
                  </a:cubicBezTo>
                  <a:cubicBezTo>
                    <a:pt x="18650" y="17200"/>
                    <a:pt x="17370" y="18920"/>
                    <a:pt x="15770" y="18920"/>
                  </a:cubicBezTo>
                  <a:cubicBezTo>
                    <a:pt x="15220" y="18920"/>
                    <a:pt x="14700" y="18710"/>
                    <a:pt x="14240" y="18310"/>
                  </a:cubicBezTo>
                  <a:cubicBezTo>
                    <a:pt x="13820" y="20240"/>
                    <a:pt x="12490" y="21600"/>
                    <a:pt x="11000" y="21600"/>
                  </a:cubicBezTo>
                  <a:cubicBezTo>
                    <a:pt x="9890" y="21600"/>
                    <a:pt x="8840" y="20790"/>
                    <a:pt x="8210" y="19510"/>
                  </a:cubicBezTo>
                  <a:cubicBezTo>
                    <a:pt x="7620" y="20000"/>
                    <a:pt x="7930" y="20290"/>
                    <a:pt x="6240" y="20290"/>
                  </a:cubicBezTo>
                  <a:cubicBezTo>
                    <a:pt x="4850" y="20290"/>
                    <a:pt x="3570" y="19280"/>
                    <a:pt x="2900" y="17640"/>
                  </a:cubicBezTo>
                  <a:cubicBezTo>
                    <a:pt x="1300" y="17600"/>
                    <a:pt x="480" y="16300"/>
                    <a:pt x="480" y="14660"/>
                  </a:cubicBezTo>
                  <a:cubicBezTo>
                    <a:pt x="480" y="13900"/>
                    <a:pt x="690" y="13210"/>
                    <a:pt x="1070" y="12640"/>
                  </a:cubicBezTo>
                  <a:cubicBezTo>
                    <a:pt x="380" y="12160"/>
                    <a:pt x="0" y="11210"/>
                    <a:pt x="0" y="10120"/>
                  </a:cubicBezTo>
                  <a:cubicBezTo>
                    <a:pt x="0" y="8590"/>
                    <a:pt x="840" y="7330"/>
                    <a:pt x="1930" y="7160"/>
                  </a:cubicBezTo>
                  <a:close/>
                  <a:moveTo>
                    <a:pt x="1930" y="7160"/>
                  </a:moveTo>
                  <a:cubicBezTo>
                    <a:pt x="1950" y="7410"/>
                    <a:pt x="2040" y="7690"/>
                    <a:pt x="2090" y="7920"/>
                  </a:cubicBezTo>
                  <a:moveTo>
                    <a:pt x="6970" y="2600"/>
                  </a:moveTo>
                  <a:cubicBezTo>
                    <a:pt x="7200" y="2790"/>
                    <a:pt x="7480" y="3050"/>
                    <a:pt x="7670" y="3310"/>
                  </a:cubicBezTo>
                  <a:moveTo>
                    <a:pt x="11210" y="1700"/>
                  </a:moveTo>
                  <a:cubicBezTo>
                    <a:pt x="11130" y="1910"/>
                    <a:pt x="11080" y="2160"/>
                    <a:pt x="11030" y="2400"/>
                  </a:cubicBezTo>
                  <a:moveTo>
                    <a:pt x="14870" y="1160"/>
                  </a:moveTo>
                  <a:cubicBezTo>
                    <a:pt x="14720" y="1400"/>
                    <a:pt x="14640" y="1720"/>
                    <a:pt x="14540" y="2010"/>
                  </a:cubicBezTo>
                  <a:moveTo>
                    <a:pt x="19110" y="2710"/>
                  </a:moveTo>
                  <a:cubicBezTo>
                    <a:pt x="19130" y="2890"/>
                    <a:pt x="19230" y="3290"/>
                    <a:pt x="19190" y="3380"/>
                  </a:cubicBezTo>
                  <a:moveTo>
                    <a:pt x="20830" y="7660"/>
                  </a:moveTo>
                  <a:cubicBezTo>
                    <a:pt x="20660" y="8170"/>
                    <a:pt x="20430" y="8620"/>
                    <a:pt x="20110" y="8990"/>
                  </a:cubicBezTo>
                  <a:moveTo>
                    <a:pt x="18660" y="15010"/>
                  </a:moveTo>
                  <a:cubicBezTo>
                    <a:pt x="18740" y="14200"/>
                    <a:pt x="18280" y="12200"/>
                    <a:pt x="17000" y="11450"/>
                  </a:cubicBezTo>
                  <a:moveTo>
                    <a:pt x="14240" y="18310"/>
                  </a:moveTo>
                  <a:cubicBezTo>
                    <a:pt x="14320" y="17980"/>
                    <a:pt x="14350" y="17680"/>
                    <a:pt x="14370" y="17360"/>
                  </a:cubicBezTo>
                  <a:moveTo>
                    <a:pt x="8220" y="19510"/>
                  </a:moveTo>
                  <a:cubicBezTo>
                    <a:pt x="8060" y="19250"/>
                    <a:pt x="7960" y="18950"/>
                    <a:pt x="7860" y="18640"/>
                  </a:cubicBezTo>
                  <a:moveTo>
                    <a:pt x="2900" y="17640"/>
                  </a:moveTo>
                  <a:cubicBezTo>
                    <a:pt x="3090" y="17600"/>
                    <a:pt x="3280" y="17540"/>
                    <a:pt x="3460" y="17450"/>
                  </a:cubicBezTo>
                  <a:moveTo>
                    <a:pt x="1070" y="12640"/>
                  </a:moveTo>
                  <a:cubicBezTo>
                    <a:pt x="1400" y="12900"/>
                    <a:pt x="1780" y="13130"/>
                    <a:pt x="2330" y="13040"/>
                  </a:cubicBezTo>
                </a:path>
              </a:pathLst>
            </a:custGeom>
            <a:solidFill>
              <a:srgbClr val="80808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CustomShape 6"/>
            <p:cNvSpPr/>
            <p:nvPr/>
          </p:nvSpPr>
          <p:spPr>
            <a:xfrm>
              <a:off x="3363480" y="2158560"/>
              <a:ext cx="180000" cy="112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930" y="7160"/>
                  </a:moveTo>
                  <a:cubicBezTo>
                    <a:pt x="1530" y="4490"/>
                    <a:pt x="3400" y="1970"/>
                    <a:pt x="5270" y="1970"/>
                  </a:cubicBezTo>
                  <a:cubicBezTo>
                    <a:pt x="5860" y="1950"/>
                    <a:pt x="6470" y="2210"/>
                    <a:pt x="6970" y="2600"/>
                  </a:cubicBezTo>
                  <a:cubicBezTo>
                    <a:pt x="7450" y="1390"/>
                    <a:pt x="8340" y="650"/>
                    <a:pt x="9340" y="650"/>
                  </a:cubicBezTo>
                  <a:cubicBezTo>
                    <a:pt x="10004" y="690"/>
                    <a:pt x="10710" y="1050"/>
                    <a:pt x="11210" y="1700"/>
                  </a:cubicBezTo>
                  <a:cubicBezTo>
                    <a:pt x="11570" y="630"/>
                    <a:pt x="12330" y="0"/>
                    <a:pt x="13150" y="0"/>
                  </a:cubicBezTo>
                  <a:cubicBezTo>
                    <a:pt x="13840" y="0"/>
                    <a:pt x="14470" y="460"/>
                    <a:pt x="14870" y="1160"/>
                  </a:cubicBezTo>
                  <a:cubicBezTo>
                    <a:pt x="15330" y="440"/>
                    <a:pt x="16020" y="0"/>
                    <a:pt x="16740" y="0"/>
                  </a:cubicBezTo>
                  <a:cubicBezTo>
                    <a:pt x="17910" y="0"/>
                    <a:pt x="18900" y="1130"/>
                    <a:pt x="19110" y="2710"/>
                  </a:cubicBezTo>
                  <a:cubicBezTo>
                    <a:pt x="20240" y="3150"/>
                    <a:pt x="21060" y="4580"/>
                    <a:pt x="21060" y="6220"/>
                  </a:cubicBezTo>
                  <a:cubicBezTo>
                    <a:pt x="21060" y="6720"/>
                    <a:pt x="21000" y="7200"/>
                    <a:pt x="20830" y="7660"/>
                  </a:cubicBezTo>
                  <a:cubicBezTo>
                    <a:pt x="21310" y="8460"/>
                    <a:pt x="21600" y="9450"/>
                    <a:pt x="21600" y="10460"/>
                  </a:cubicBezTo>
                  <a:cubicBezTo>
                    <a:pt x="21600" y="12750"/>
                    <a:pt x="20310" y="14680"/>
                    <a:pt x="18650" y="15010"/>
                  </a:cubicBezTo>
                  <a:cubicBezTo>
                    <a:pt x="18650" y="17200"/>
                    <a:pt x="17370" y="18920"/>
                    <a:pt x="15770" y="18920"/>
                  </a:cubicBezTo>
                  <a:cubicBezTo>
                    <a:pt x="15220" y="18920"/>
                    <a:pt x="14700" y="18710"/>
                    <a:pt x="14240" y="18310"/>
                  </a:cubicBezTo>
                  <a:cubicBezTo>
                    <a:pt x="13820" y="20240"/>
                    <a:pt x="12490" y="21600"/>
                    <a:pt x="11000" y="21600"/>
                  </a:cubicBezTo>
                  <a:cubicBezTo>
                    <a:pt x="9890" y="21600"/>
                    <a:pt x="8840" y="20790"/>
                    <a:pt x="8210" y="19510"/>
                  </a:cubicBezTo>
                  <a:cubicBezTo>
                    <a:pt x="7620" y="20000"/>
                    <a:pt x="7930" y="20290"/>
                    <a:pt x="6240" y="20290"/>
                  </a:cubicBezTo>
                  <a:cubicBezTo>
                    <a:pt x="4850" y="20290"/>
                    <a:pt x="3570" y="19280"/>
                    <a:pt x="2900" y="17640"/>
                  </a:cubicBezTo>
                  <a:cubicBezTo>
                    <a:pt x="1300" y="17600"/>
                    <a:pt x="480" y="16300"/>
                    <a:pt x="480" y="14660"/>
                  </a:cubicBezTo>
                  <a:cubicBezTo>
                    <a:pt x="480" y="13900"/>
                    <a:pt x="690" y="13210"/>
                    <a:pt x="1070" y="12640"/>
                  </a:cubicBezTo>
                  <a:cubicBezTo>
                    <a:pt x="380" y="12160"/>
                    <a:pt x="0" y="11210"/>
                    <a:pt x="0" y="10120"/>
                  </a:cubicBezTo>
                  <a:cubicBezTo>
                    <a:pt x="0" y="8590"/>
                    <a:pt x="840" y="7330"/>
                    <a:pt x="1930" y="7160"/>
                  </a:cubicBezTo>
                  <a:close/>
                  <a:moveTo>
                    <a:pt x="1930" y="7160"/>
                  </a:moveTo>
                  <a:cubicBezTo>
                    <a:pt x="1950" y="7410"/>
                    <a:pt x="2040" y="7690"/>
                    <a:pt x="2090" y="7920"/>
                  </a:cubicBezTo>
                  <a:moveTo>
                    <a:pt x="6970" y="2600"/>
                  </a:moveTo>
                  <a:cubicBezTo>
                    <a:pt x="7200" y="2790"/>
                    <a:pt x="7480" y="3050"/>
                    <a:pt x="7670" y="3310"/>
                  </a:cubicBezTo>
                  <a:moveTo>
                    <a:pt x="11210" y="1700"/>
                  </a:moveTo>
                  <a:cubicBezTo>
                    <a:pt x="11130" y="1910"/>
                    <a:pt x="11080" y="2160"/>
                    <a:pt x="11030" y="2400"/>
                  </a:cubicBezTo>
                  <a:moveTo>
                    <a:pt x="14870" y="1160"/>
                  </a:moveTo>
                  <a:cubicBezTo>
                    <a:pt x="14720" y="1400"/>
                    <a:pt x="14640" y="1720"/>
                    <a:pt x="14540" y="2010"/>
                  </a:cubicBezTo>
                  <a:moveTo>
                    <a:pt x="19110" y="2710"/>
                  </a:moveTo>
                  <a:cubicBezTo>
                    <a:pt x="19130" y="2890"/>
                    <a:pt x="19230" y="3290"/>
                    <a:pt x="19190" y="3380"/>
                  </a:cubicBezTo>
                  <a:moveTo>
                    <a:pt x="20830" y="7660"/>
                  </a:moveTo>
                  <a:cubicBezTo>
                    <a:pt x="20660" y="8170"/>
                    <a:pt x="20430" y="8620"/>
                    <a:pt x="20110" y="8990"/>
                  </a:cubicBezTo>
                  <a:moveTo>
                    <a:pt x="18660" y="15010"/>
                  </a:moveTo>
                  <a:cubicBezTo>
                    <a:pt x="18740" y="14200"/>
                    <a:pt x="18280" y="12200"/>
                    <a:pt x="17000" y="11450"/>
                  </a:cubicBezTo>
                  <a:moveTo>
                    <a:pt x="14240" y="18310"/>
                  </a:moveTo>
                  <a:cubicBezTo>
                    <a:pt x="14320" y="17980"/>
                    <a:pt x="14350" y="17680"/>
                    <a:pt x="14370" y="17360"/>
                  </a:cubicBezTo>
                  <a:moveTo>
                    <a:pt x="8220" y="19510"/>
                  </a:moveTo>
                  <a:cubicBezTo>
                    <a:pt x="8060" y="19250"/>
                    <a:pt x="7960" y="18950"/>
                    <a:pt x="7860" y="18640"/>
                  </a:cubicBezTo>
                  <a:moveTo>
                    <a:pt x="2900" y="17640"/>
                  </a:moveTo>
                  <a:cubicBezTo>
                    <a:pt x="3090" y="17600"/>
                    <a:pt x="3280" y="17540"/>
                    <a:pt x="3460" y="17450"/>
                  </a:cubicBezTo>
                  <a:moveTo>
                    <a:pt x="1070" y="12640"/>
                  </a:moveTo>
                  <a:cubicBezTo>
                    <a:pt x="1400" y="12900"/>
                    <a:pt x="1780" y="13130"/>
                    <a:pt x="2330" y="13040"/>
                  </a:cubicBezTo>
                </a:path>
              </a:pathLst>
            </a:custGeom>
            <a:solidFill>
              <a:srgbClr val="99cc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CustomShape 7"/>
            <p:cNvSpPr/>
            <p:nvPr/>
          </p:nvSpPr>
          <p:spPr>
            <a:xfrm>
              <a:off x="3543480" y="2083680"/>
              <a:ext cx="60120" cy="74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930" y="7160"/>
                  </a:moveTo>
                  <a:cubicBezTo>
                    <a:pt x="1530" y="4490"/>
                    <a:pt x="3400" y="1970"/>
                    <a:pt x="5270" y="1970"/>
                  </a:cubicBezTo>
                  <a:cubicBezTo>
                    <a:pt x="5860" y="1950"/>
                    <a:pt x="6470" y="2210"/>
                    <a:pt x="6970" y="2600"/>
                  </a:cubicBezTo>
                  <a:cubicBezTo>
                    <a:pt x="7450" y="1390"/>
                    <a:pt x="8340" y="650"/>
                    <a:pt x="9340" y="650"/>
                  </a:cubicBezTo>
                  <a:cubicBezTo>
                    <a:pt x="10004" y="690"/>
                    <a:pt x="10710" y="1050"/>
                    <a:pt x="11210" y="1700"/>
                  </a:cubicBezTo>
                  <a:cubicBezTo>
                    <a:pt x="11570" y="630"/>
                    <a:pt x="12330" y="0"/>
                    <a:pt x="13150" y="0"/>
                  </a:cubicBezTo>
                  <a:cubicBezTo>
                    <a:pt x="13840" y="0"/>
                    <a:pt x="14470" y="460"/>
                    <a:pt x="14870" y="1160"/>
                  </a:cubicBezTo>
                  <a:cubicBezTo>
                    <a:pt x="15330" y="440"/>
                    <a:pt x="16020" y="0"/>
                    <a:pt x="16740" y="0"/>
                  </a:cubicBezTo>
                  <a:cubicBezTo>
                    <a:pt x="17910" y="0"/>
                    <a:pt x="18900" y="1130"/>
                    <a:pt x="19110" y="2710"/>
                  </a:cubicBezTo>
                  <a:cubicBezTo>
                    <a:pt x="20240" y="3150"/>
                    <a:pt x="21060" y="4580"/>
                    <a:pt x="21060" y="6220"/>
                  </a:cubicBezTo>
                  <a:cubicBezTo>
                    <a:pt x="21060" y="6720"/>
                    <a:pt x="21000" y="7200"/>
                    <a:pt x="20830" y="7660"/>
                  </a:cubicBezTo>
                  <a:cubicBezTo>
                    <a:pt x="21310" y="8460"/>
                    <a:pt x="21600" y="9450"/>
                    <a:pt x="21600" y="10460"/>
                  </a:cubicBezTo>
                  <a:cubicBezTo>
                    <a:pt x="21600" y="12750"/>
                    <a:pt x="20310" y="14680"/>
                    <a:pt x="18650" y="15010"/>
                  </a:cubicBezTo>
                  <a:cubicBezTo>
                    <a:pt x="18650" y="17200"/>
                    <a:pt x="17370" y="18920"/>
                    <a:pt x="15770" y="18920"/>
                  </a:cubicBezTo>
                  <a:cubicBezTo>
                    <a:pt x="15220" y="18920"/>
                    <a:pt x="14700" y="18710"/>
                    <a:pt x="14240" y="18310"/>
                  </a:cubicBezTo>
                  <a:cubicBezTo>
                    <a:pt x="13820" y="20240"/>
                    <a:pt x="12490" y="21600"/>
                    <a:pt x="11000" y="21600"/>
                  </a:cubicBezTo>
                  <a:cubicBezTo>
                    <a:pt x="9890" y="21600"/>
                    <a:pt x="8840" y="20790"/>
                    <a:pt x="8210" y="19510"/>
                  </a:cubicBezTo>
                  <a:cubicBezTo>
                    <a:pt x="7620" y="20000"/>
                    <a:pt x="7930" y="20290"/>
                    <a:pt x="6240" y="20290"/>
                  </a:cubicBezTo>
                  <a:cubicBezTo>
                    <a:pt x="4850" y="20290"/>
                    <a:pt x="3570" y="19280"/>
                    <a:pt x="2900" y="17640"/>
                  </a:cubicBezTo>
                  <a:cubicBezTo>
                    <a:pt x="1300" y="17600"/>
                    <a:pt x="480" y="16300"/>
                    <a:pt x="480" y="14660"/>
                  </a:cubicBezTo>
                  <a:cubicBezTo>
                    <a:pt x="480" y="13900"/>
                    <a:pt x="690" y="13210"/>
                    <a:pt x="1070" y="12640"/>
                  </a:cubicBezTo>
                  <a:cubicBezTo>
                    <a:pt x="380" y="12160"/>
                    <a:pt x="0" y="11210"/>
                    <a:pt x="0" y="10120"/>
                  </a:cubicBezTo>
                  <a:cubicBezTo>
                    <a:pt x="0" y="8590"/>
                    <a:pt x="840" y="7330"/>
                    <a:pt x="1930" y="7160"/>
                  </a:cubicBezTo>
                  <a:close/>
                  <a:moveTo>
                    <a:pt x="1930" y="7160"/>
                  </a:moveTo>
                  <a:cubicBezTo>
                    <a:pt x="1950" y="7410"/>
                    <a:pt x="2040" y="7690"/>
                    <a:pt x="2090" y="7920"/>
                  </a:cubicBezTo>
                  <a:moveTo>
                    <a:pt x="6970" y="2600"/>
                  </a:moveTo>
                  <a:cubicBezTo>
                    <a:pt x="7200" y="2790"/>
                    <a:pt x="7480" y="3050"/>
                    <a:pt x="7670" y="3310"/>
                  </a:cubicBezTo>
                  <a:moveTo>
                    <a:pt x="11210" y="1700"/>
                  </a:moveTo>
                  <a:cubicBezTo>
                    <a:pt x="11130" y="1910"/>
                    <a:pt x="11080" y="2160"/>
                    <a:pt x="11030" y="2400"/>
                  </a:cubicBezTo>
                  <a:moveTo>
                    <a:pt x="14870" y="1160"/>
                  </a:moveTo>
                  <a:cubicBezTo>
                    <a:pt x="14720" y="1400"/>
                    <a:pt x="14640" y="1720"/>
                    <a:pt x="14540" y="2010"/>
                  </a:cubicBezTo>
                  <a:moveTo>
                    <a:pt x="19110" y="2710"/>
                  </a:moveTo>
                  <a:cubicBezTo>
                    <a:pt x="19130" y="2890"/>
                    <a:pt x="19230" y="3290"/>
                    <a:pt x="19190" y="3380"/>
                  </a:cubicBezTo>
                  <a:moveTo>
                    <a:pt x="20830" y="7660"/>
                  </a:moveTo>
                  <a:cubicBezTo>
                    <a:pt x="20660" y="8170"/>
                    <a:pt x="20430" y="8620"/>
                    <a:pt x="20110" y="8990"/>
                  </a:cubicBezTo>
                  <a:moveTo>
                    <a:pt x="18660" y="15010"/>
                  </a:moveTo>
                  <a:cubicBezTo>
                    <a:pt x="18740" y="14200"/>
                    <a:pt x="18280" y="12200"/>
                    <a:pt x="17000" y="11450"/>
                  </a:cubicBezTo>
                  <a:moveTo>
                    <a:pt x="14240" y="18310"/>
                  </a:moveTo>
                  <a:cubicBezTo>
                    <a:pt x="14320" y="17980"/>
                    <a:pt x="14350" y="17680"/>
                    <a:pt x="14370" y="17360"/>
                  </a:cubicBezTo>
                  <a:moveTo>
                    <a:pt x="8220" y="19510"/>
                  </a:moveTo>
                  <a:cubicBezTo>
                    <a:pt x="8060" y="19250"/>
                    <a:pt x="7960" y="18950"/>
                    <a:pt x="7860" y="18640"/>
                  </a:cubicBezTo>
                  <a:moveTo>
                    <a:pt x="2900" y="17640"/>
                  </a:moveTo>
                  <a:cubicBezTo>
                    <a:pt x="3090" y="17600"/>
                    <a:pt x="3280" y="17540"/>
                    <a:pt x="3460" y="17450"/>
                  </a:cubicBezTo>
                  <a:moveTo>
                    <a:pt x="1070" y="12640"/>
                  </a:moveTo>
                  <a:cubicBezTo>
                    <a:pt x="1400" y="12900"/>
                    <a:pt x="1780" y="13130"/>
                    <a:pt x="2330" y="13040"/>
                  </a:cubicBezTo>
                </a:path>
              </a:pathLst>
            </a:custGeom>
            <a:solidFill>
              <a:srgbClr val="99cc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CustomShape 8"/>
            <p:cNvSpPr/>
            <p:nvPr/>
          </p:nvSpPr>
          <p:spPr>
            <a:xfrm>
              <a:off x="3164040" y="2387880"/>
              <a:ext cx="127440" cy="127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930" y="7160"/>
                  </a:moveTo>
                  <a:cubicBezTo>
                    <a:pt x="1530" y="4490"/>
                    <a:pt x="3400" y="1970"/>
                    <a:pt x="5270" y="1970"/>
                  </a:cubicBezTo>
                  <a:cubicBezTo>
                    <a:pt x="5860" y="1950"/>
                    <a:pt x="6470" y="2210"/>
                    <a:pt x="6970" y="2600"/>
                  </a:cubicBezTo>
                  <a:cubicBezTo>
                    <a:pt x="7450" y="1390"/>
                    <a:pt x="8340" y="650"/>
                    <a:pt x="9340" y="650"/>
                  </a:cubicBezTo>
                  <a:cubicBezTo>
                    <a:pt x="10004" y="690"/>
                    <a:pt x="10710" y="1050"/>
                    <a:pt x="11210" y="1700"/>
                  </a:cubicBezTo>
                  <a:cubicBezTo>
                    <a:pt x="11570" y="630"/>
                    <a:pt x="12330" y="0"/>
                    <a:pt x="13150" y="0"/>
                  </a:cubicBezTo>
                  <a:cubicBezTo>
                    <a:pt x="13840" y="0"/>
                    <a:pt x="14470" y="460"/>
                    <a:pt x="14870" y="1160"/>
                  </a:cubicBezTo>
                  <a:cubicBezTo>
                    <a:pt x="15330" y="440"/>
                    <a:pt x="16020" y="0"/>
                    <a:pt x="16740" y="0"/>
                  </a:cubicBezTo>
                  <a:cubicBezTo>
                    <a:pt x="17910" y="0"/>
                    <a:pt x="18900" y="1130"/>
                    <a:pt x="19110" y="2710"/>
                  </a:cubicBezTo>
                  <a:cubicBezTo>
                    <a:pt x="20240" y="3150"/>
                    <a:pt x="21060" y="4580"/>
                    <a:pt x="21060" y="6220"/>
                  </a:cubicBezTo>
                  <a:cubicBezTo>
                    <a:pt x="21060" y="6720"/>
                    <a:pt x="21000" y="7200"/>
                    <a:pt x="20830" y="7660"/>
                  </a:cubicBezTo>
                  <a:cubicBezTo>
                    <a:pt x="21310" y="8460"/>
                    <a:pt x="21600" y="9450"/>
                    <a:pt x="21600" y="10460"/>
                  </a:cubicBezTo>
                  <a:cubicBezTo>
                    <a:pt x="21600" y="12750"/>
                    <a:pt x="20310" y="14680"/>
                    <a:pt x="18650" y="15010"/>
                  </a:cubicBezTo>
                  <a:cubicBezTo>
                    <a:pt x="18650" y="17200"/>
                    <a:pt x="17370" y="18920"/>
                    <a:pt x="15770" y="18920"/>
                  </a:cubicBezTo>
                  <a:cubicBezTo>
                    <a:pt x="15220" y="18920"/>
                    <a:pt x="14700" y="18710"/>
                    <a:pt x="14240" y="18310"/>
                  </a:cubicBezTo>
                  <a:cubicBezTo>
                    <a:pt x="13820" y="20240"/>
                    <a:pt x="12490" y="21600"/>
                    <a:pt x="11000" y="21600"/>
                  </a:cubicBezTo>
                  <a:cubicBezTo>
                    <a:pt x="9890" y="21600"/>
                    <a:pt x="8840" y="20790"/>
                    <a:pt x="8210" y="19510"/>
                  </a:cubicBezTo>
                  <a:cubicBezTo>
                    <a:pt x="7620" y="20000"/>
                    <a:pt x="7930" y="20290"/>
                    <a:pt x="6240" y="20290"/>
                  </a:cubicBezTo>
                  <a:cubicBezTo>
                    <a:pt x="4850" y="20290"/>
                    <a:pt x="3570" y="19280"/>
                    <a:pt x="2900" y="17640"/>
                  </a:cubicBezTo>
                  <a:cubicBezTo>
                    <a:pt x="1300" y="17600"/>
                    <a:pt x="480" y="16300"/>
                    <a:pt x="480" y="14660"/>
                  </a:cubicBezTo>
                  <a:cubicBezTo>
                    <a:pt x="480" y="13900"/>
                    <a:pt x="690" y="13210"/>
                    <a:pt x="1070" y="12640"/>
                  </a:cubicBezTo>
                  <a:cubicBezTo>
                    <a:pt x="380" y="12160"/>
                    <a:pt x="0" y="11210"/>
                    <a:pt x="0" y="10120"/>
                  </a:cubicBezTo>
                  <a:cubicBezTo>
                    <a:pt x="0" y="8590"/>
                    <a:pt x="840" y="7330"/>
                    <a:pt x="1930" y="7160"/>
                  </a:cubicBezTo>
                  <a:close/>
                  <a:moveTo>
                    <a:pt x="1930" y="7160"/>
                  </a:moveTo>
                  <a:cubicBezTo>
                    <a:pt x="1950" y="7410"/>
                    <a:pt x="2040" y="7690"/>
                    <a:pt x="2090" y="7920"/>
                  </a:cubicBezTo>
                  <a:moveTo>
                    <a:pt x="6970" y="2600"/>
                  </a:moveTo>
                  <a:cubicBezTo>
                    <a:pt x="7200" y="2790"/>
                    <a:pt x="7480" y="3050"/>
                    <a:pt x="7670" y="3310"/>
                  </a:cubicBezTo>
                  <a:moveTo>
                    <a:pt x="11210" y="1700"/>
                  </a:moveTo>
                  <a:cubicBezTo>
                    <a:pt x="11130" y="1910"/>
                    <a:pt x="11080" y="2160"/>
                    <a:pt x="11030" y="2400"/>
                  </a:cubicBezTo>
                  <a:moveTo>
                    <a:pt x="14870" y="1160"/>
                  </a:moveTo>
                  <a:cubicBezTo>
                    <a:pt x="14720" y="1400"/>
                    <a:pt x="14640" y="1720"/>
                    <a:pt x="14540" y="2010"/>
                  </a:cubicBezTo>
                  <a:moveTo>
                    <a:pt x="19110" y="2710"/>
                  </a:moveTo>
                  <a:cubicBezTo>
                    <a:pt x="19130" y="2890"/>
                    <a:pt x="19230" y="3290"/>
                    <a:pt x="19190" y="3380"/>
                  </a:cubicBezTo>
                  <a:moveTo>
                    <a:pt x="20830" y="7660"/>
                  </a:moveTo>
                  <a:cubicBezTo>
                    <a:pt x="20660" y="8170"/>
                    <a:pt x="20430" y="8620"/>
                    <a:pt x="20110" y="8990"/>
                  </a:cubicBezTo>
                  <a:moveTo>
                    <a:pt x="18660" y="15010"/>
                  </a:moveTo>
                  <a:cubicBezTo>
                    <a:pt x="18740" y="14200"/>
                    <a:pt x="18280" y="12200"/>
                    <a:pt x="17000" y="11450"/>
                  </a:cubicBezTo>
                  <a:moveTo>
                    <a:pt x="14240" y="18310"/>
                  </a:moveTo>
                  <a:cubicBezTo>
                    <a:pt x="14320" y="17980"/>
                    <a:pt x="14350" y="17680"/>
                    <a:pt x="14370" y="17360"/>
                  </a:cubicBezTo>
                  <a:moveTo>
                    <a:pt x="8220" y="19510"/>
                  </a:moveTo>
                  <a:cubicBezTo>
                    <a:pt x="8060" y="19250"/>
                    <a:pt x="7960" y="18950"/>
                    <a:pt x="7860" y="18640"/>
                  </a:cubicBezTo>
                  <a:moveTo>
                    <a:pt x="2900" y="17640"/>
                  </a:moveTo>
                  <a:cubicBezTo>
                    <a:pt x="3090" y="17600"/>
                    <a:pt x="3280" y="17540"/>
                    <a:pt x="3460" y="17450"/>
                  </a:cubicBezTo>
                  <a:moveTo>
                    <a:pt x="1070" y="12640"/>
                  </a:moveTo>
                  <a:cubicBezTo>
                    <a:pt x="1400" y="12900"/>
                    <a:pt x="1780" y="13130"/>
                    <a:pt x="2330" y="13040"/>
                  </a:cubicBezTo>
                </a:path>
              </a:pathLst>
            </a:custGeom>
            <a:solidFill>
              <a:srgbClr val="99cc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CustomShape 9"/>
            <p:cNvSpPr/>
            <p:nvPr/>
          </p:nvSpPr>
          <p:spPr>
            <a:xfrm>
              <a:off x="2837160" y="2517120"/>
              <a:ext cx="194760" cy="149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930" y="7160"/>
                  </a:moveTo>
                  <a:cubicBezTo>
                    <a:pt x="1530" y="4490"/>
                    <a:pt x="3400" y="1970"/>
                    <a:pt x="5270" y="1970"/>
                  </a:cubicBezTo>
                  <a:cubicBezTo>
                    <a:pt x="5860" y="1950"/>
                    <a:pt x="6470" y="2210"/>
                    <a:pt x="6970" y="2600"/>
                  </a:cubicBezTo>
                  <a:cubicBezTo>
                    <a:pt x="7450" y="1390"/>
                    <a:pt x="8340" y="650"/>
                    <a:pt x="9340" y="650"/>
                  </a:cubicBezTo>
                  <a:cubicBezTo>
                    <a:pt x="10004" y="690"/>
                    <a:pt x="10710" y="1050"/>
                    <a:pt x="11210" y="1700"/>
                  </a:cubicBezTo>
                  <a:cubicBezTo>
                    <a:pt x="11570" y="630"/>
                    <a:pt x="12330" y="0"/>
                    <a:pt x="13150" y="0"/>
                  </a:cubicBezTo>
                  <a:cubicBezTo>
                    <a:pt x="13840" y="0"/>
                    <a:pt x="14470" y="460"/>
                    <a:pt x="14870" y="1160"/>
                  </a:cubicBezTo>
                  <a:cubicBezTo>
                    <a:pt x="15330" y="440"/>
                    <a:pt x="16020" y="0"/>
                    <a:pt x="16740" y="0"/>
                  </a:cubicBezTo>
                  <a:cubicBezTo>
                    <a:pt x="17910" y="0"/>
                    <a:pt x="18900" y="1130"/>
                    <a:pt x="19110" y="2710"/>
                  </a:cubicBezTo>
                  <a:cubicBezTo>
                    <a:pt x="20240" y="3150"/>
                    <a:pt x="21060" y="4580"/>
                    <a:pt x="21060" y="6220"/>
                  </a:cubicBezTo>
                  <a:cubicBezTo>
                    <a:pt x="21060" y="6720"/>
                    <a:pt x="21000" y="7200"/>
                    <a:pt x="20830" y="7660"/>
                  </a:cubicBezTo>
                  <a:cubicBezTo>
                    <a:pt x="21310" y="8460"/>
                    <a:pt x="21600" y="9450"/>
                    <a:pt x="21600" y="10460"/>
                  </a:cubicBezTo>
                  <a:cubicBezTo>
                    <a:pt x="21600" y="12750"/>
                    <a:pt x="20310" y="14680"/>
                    <a:pt x="18650" y="15010"/>
                  </a:cubicBezTo>
                  <a:cubicBezTo>
                    <a:pt x="18650" y="17200"/>
                    <a:pt x="17370" y="18920"/>
                    <a:pt x="15770" y="18920"/>
                  </a:cubicBezTo>
                  <a:cubicBezTo>
                    <a:pt x="15220" y="18920"/>
                    <a:pt x="14700" y="18710"/>
                    <a:pt x="14240" y="18310"/>
                  </a:cubicBezTo>
                  <a:cubicBezTo>
                    <a:pt x="13820" y="20240"/>
                    <a:pt x="12490" y="21600"/>
                    <a:pt x="11000" y="21600"/>
                  </a:cubicBezTo>
                  <a:cubicBezTo>
                    <a:pt x="9890" y="21600"/>
                    <a:pt x="8840" y="20790"/>
                    <a:pt x="8210" y="19510"/>
                  </a:cubicBezTo>
                  <a:cubicBezTo>
                    <a:pt x="7620" y="20000"/>
                    <a:pt x="7930" y="20290"/>
                    <a:pt x="6240" y="20290"/>
                  </a:cubicBezTo>
                  <a:cubicBezTo>
                    <a:pt x="4850" y="20290"/>
                    <a:pt x="3570" y="19280"/>
                    <a:pt x="2900" y="17640"/>
                  </a:cubicBezTo>
                  <a:cubicBezTo>
                    <a:pt x="1300" y="17600"/>
                    <a:pt x="480" y="16300"/>
                    <a:pt x="480" y="14660"/>
                  </a:cubicBezTo>
                  <a:cubicBezTo>
                    <a:pt x="480" y="13900"/>
                    <a:pt x="690" y="13210"/>
                    <a:pt x="1070" y="12640"/>
                  </a:cubicBezTo>
                  <a:cubicBezTo>
                    <a:pt x="380" y="12160"/>
                    <a:pt x="0" y="11210"/>
                    <a:pt x="0" y="10120"/>
                  </a:cubicBezTo>
                  <a:cubicBezTo>
                    <a:pt x="0" y="8590"/>
                    <a:pt x="840" y="7330"/>
                    <a:pt x="1930" y="7160"/>
                  </a:cubicBezTo>
                  <a:close/>
                  <a:moveTo>
                    <a:pt x="1930" y="7160"/>
                  </a:moveTo>
                  <a:cubicBezTo>
                    <a:pt x="1950" y="7410"/>
                    <a:pt x="2040" y="7690"/>
                    <a:pt x="2090" y="7920"/>
                  </a:cubicBezTo>
                  <a:moveTo>
                    <a:pt x="6970" y="2600"/>
                  </a:moveTo>
                  <a:cubicBezTo>
                    <a:pt x="7200" y="2790"/>
                    <a:pt x="7480" y="3050"/>
                    <a:pt x="7670" y="3310"/>
                  </a:cubicBezTo>
                  <a:moveTo>
                    <a:pt x="11210" y="1700"/>
                  </a:moveTo>
                  <a:cubicBezTo>
                    <a:pt x="11130" y="1910"/>
                    <a:pt x="11080" y="2160"/>
                    <a:pt x="11030" y="2400"/>
                  </a:cubicBezTo>
                  <a:moveTo>
                    <a:pt x="14870" y="1160"/>
                  </a:moveTo>
                  <a:cubicBezTo>
                    <a:pt x="14720" y="1400"/>
                    <a:pt x="14640" y="1720"/>
                    <a:pt x="14540" y="2010"/>
                  </a:cubicBezTo>
                  <a:moveTo>
                    <a:pt x="19110" y="2710"/>
                  </a:moveTo>
                  <a:cubicBezTo>
                    <a:pt x="19130" y="2890"/>
                    <a:pt x="19230" y="3290"/>
                    <a:pt x="19190" y="3380"/>
                  </a:cubicBezTo>
                  <a:moveTo>
                    <a:pt x="20830" y="7660"/>
                  </a:moveTo>
                  <a:cubicBezTo>
                    <a:pt x="20660" y="8170"/>
                    <a:pt x="20430" y="8620"/>
                    <a:pt x="20110" y="8990"/>
                  </a:cubicBezTo>
                  <a:moveTo>
                    <a:pt x="18660" y="15010"/>
                  </a:moveTo>
                  <a:cubicBezTo>
                    <a:pt x="18740" y="14200"/>
                    <a:pt x="18280" y="12200"/>
                    <a:pt x="17000" y="11450"/>
                  </a:cubicBezTo>
                  <a:moveTo>
                    <a:pt x="14240" y="18310"/>
                  </a:moveTo>
                  <a:cubicBezTo>
                    <a:pt x="14320" y="17980"/>
                    <a:pt x="14350" y="17680"/>
                    <a:pt x="14370" y="17360"/>
                  </a:cubicBezTo>
                  <a:moveTo>
                    <a:pt x="8220" y="19510"/>
                  </a:moveTo>
                  <a:cubicBezTo>
                    <a:pt x="8060" y="19250"/>
                    <a:pt x="7960" y="18950"/>
                    <a:pt x="7860" y="18640"/>
                  </a:cubicBezTo>
                  <a:moveTo>
                    <a:pt x="2900" y="17640"/>
                  </a:moveTo>
                  <a:cubicBezTo>
                    <a:pt x="3090" y="17600"/>
                    <a:pt x="3280" y="17540"/>
                    <a:pt x="3460" y="17450"/>
                  </a:cubicBezTo>
                  <a:moveTo>
                    <a:pt x="1070" y="12640"/>
                  </a:moveTo>
                  <a:cubicBezTo>
                    <a:pt x="1400" y="12900"/>
                    <a:pt x="1780" y="13130"/>
                    <a:pt x="2330" y="13040"/>
                  </a:cubicBezTo>
                </a:path>
              </a:pathLst>
            </a:custGeom>
            <a:solidFill>
              <a:srgbClr val="99cc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CustomShape 10"/>
            <p:cNvSpPr/>
            <p:nvPr/>
          </p:nvSpPr>
          <p:spPr>
            <a:xfrm>
              <a:off x="2959920" y="2254320"/>
              <a:ext cx="259560" cy="157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930" y="7160"/>
                  </a:moveTo>
                  <a:cubicBezTo>
                    <a:pt x="1530" y="4490"/>
                    <a:pt x="3400" y="1970"/>
                    <a:pt x="5270" y="1970"/>
                  </a:cubicBezTo>
                  <a:cubicBezTo>
                    <a:pt x="5860" y="1950"/>
                    <a:pt x="6470" y="2210"/>
                    <a:pt x="6970" y="2600"/>
                  </a:cubicBezTo>
                  <a:cubicBezTo>
                    <a:pt x="7450" y="1390"/>
                    <a:pt x="8340" y="650"/>
                    <a:pt x="9340" y="650"/>
                  </a:cubicBezTo>
                  <a:cubicBezTo>
                    <a:pt x="10004" y="690"/>
                    <a:pt x="10710" y="1050"/>
                    <a:pt x="11210" y="1700"/>
                  </a:cubicBezTo>
                  <a:cubicBezTo>
                    <a:pt x="11570" y="630"/>
                    <a:pt x="12330" y="0"/>
                    <a:pt x="13150" y="0"/>
                  </a:cubicBezTo>
                  <a:cubicBezTo>
                    <a:pt x="13840" y="0"/>
                    <a:pt x="14470" y="460"/>
                    <a:pt x="14870" y="1160"/>
                  </a:cubicBezTo>
                  <a:cubicBezTo>
                    <a:pt x="15330" y="440"/>
                    <a:pt x="16020" y="0"/>
                    <a:pt x="16740" y="0"/>
                  </a:cubicBezTo>
                  <a:cubicBezTo>
                    <a:pt x="17910" y="0"/>
                    <a:pt x="18900" y="1130"/>
                    <a:pt x="19110" y="2710"/>
                  </a:cubicBezTo>
                  <a:cubicBezTo>
                    <a:pt x="20240" y="3150"/>
                    <a:pt x="21060" y="4580"/>
                    <a:pt x="21060" y="6220"/>
                  </a:cubicBezTo>
                  <a:cubicBezTo>
                    <a:pt x="21060" y="6720"/>
                    <a:pt x="21000" y="7200"/>
                    <a:pt x="20830" y="7660"/>
                  </a:cubicBezTo>
                  <a:cubicBezTo>
                    <a:pt x="21310" y="8460"/>
                    <a:pt x="21600" y="9450"/>
                    <a:pt x="21600" y="10460"/>
                  </a:cubicBezTo>
                  <a:cubicBezTo>
                    <a:pt x="21600" y="12750"/>
                    <a:pt x="20310" y="14680"/>
                    <a:pt x="18650" y="15010"/>
                  </a:cubicBezTo>
                  <a:cubicBezTo>
                    <a:pt x="18650" y="17200"/>
                    <a:pt x="17370" y="18920"/>
                    <a:pt x="15770" y="18920"/>
                  </a:cubicBezTo>
                  <a:cubicBezTo>
                    <a:pt x="15220" y="18920"/>
                    <a:pt x="14700" y="18710"/>
                    <a:pt x="14240" y="18310"/>
                  </a:cubicBezTo>
                  <a:cubicBezTo>
                    <a:pt x="13820" y="20240"/>
                    <a:pt x="12490" y="21600"/>
                    <a:pt x="11000" y="21600"/>
                  </a:cubicBezTo>
                  <a:cubicBezTo>
                    <a:pt x="9890" y="21600"/>
                    <a:pt x="8840" y="20790"/>
                    <a:pt x="8210" y="19510"/>
                  </a:cubicBezTo>
                  <a:cubicBezTo>
                    <a:pt x="7620" y="20000"/>
                    <a:pt x="7930" y="20290"/>
                    <a:pt x="6240" y="20290"/>
                  </a:cubicBezTo>
                  <a:cubicBezTo>
                    <a:pt x="4850" y="20290"/>
                    <a:pt x="3570" y="19280"/>
                    <a:pt x="2900" y="17640"/>
                  </a:cubicBezTo>
                  <a:cubicBezTo>
                    <a:pt x="1300" y="17600"/>
                    <a:pt x="480" y="16300"/>
                    <a:pt x="480" y="14660"/>
                  </a:cubicBezTo>
                  <a:cubicBezTo>
                    <a:pt x="480" y="13900"/>
                    <a:pt x="690" y="13210"/>
                    <a:pt x="1070" y="12640"/>
                  </a:cubicBezTo>
                  <a:cubicBezTo>
                    <a:pt x="380" y="12160"/>
                    <a:pt x="0" y="11210"/>
                    <a:pt x="0" y="10120"/>
                  </a:cubicBezTo>
                  <a:cubicBezTo>
                    <a:pt x="0" y="8590"/>
                    <a:pt x="840" y="7330"/>
                    <a:pt x="1930" y="7160"/>
                  </a:cubicBezTo>
                  <a:close/>
                  <a:moveTo>
                    <a:pt x="1930" y="7160"/>
                  </a:moveTo>
                  <a:cubicBezTo>
                    <a:pt x="1950" y="7410"/>
                    <a:pt x="2040" y="7690"/>
                    <a:pt x="2090" y="7920"/>
                  </a:cubicBezTo>
                  <a:moveTo>
                    <a:pt x="6970" y="2600"/>
                  </a:moveTo>
                  <a:cubicBezTo>
                    <a:pt x="7200" y="2790"/>
                    <a:pt x="7480" y="3050"/>
                    <a:pt x="7670" y="3310"/>
                  </a:cubicBezTo>
                  <a:moveTo>
                    <a:pt x="11210" y="1700"/>
                  </a:moveTo>
                  <a:cubicBezTo>
                    <a:pt x="11130" y="1910"/>
                    <a:pt x="11080" y="2160"/>
                    <a:pt x="11030" y="2400"/>
                  </a:cubicBezTo>
                  <a:moveTo>
                    <a:pt x="14870" y="1160"/>
                  </a:moveTo>
                  <a:cubicBezTo>
                    <a:pt x="14720" y="1400"/>
                    <a:pt x="14640" y="1720"/>
                    <a:pt x="14540" y="2010"/>
                  </a:cubicBezTo>
                  <a:moveTo>
                    <a:pt x="19110" y="2710"/>
                  </a:moveTo>
                  <a:cubicBezTo>
                    <a:pt x="19130" y="2890"/>
                    <a:pt x="19230" y="3290"/>
                    <a:pt x="19190" y="3380"/>
                  </a:cubicBezTo>
                  <a:moveTo>
                    <a:pt x="20830" y="7660"/>
                  </a:moveTo>
                  <a:cubicBezTo>
                    <a:pt x="20660" y="8170"/>
                    <a:pt x="20430" y="8620"/>
                    <a:pt x="20110" y="8990"/>
                  </a:cubicBezTo>
                  <a:moveTo>
                    <a:pt x="18660" y="15010"/>
                  </a:moveTo>
                  <a:cubicBezTo>
                    <a:pt x="18740" y="14200"/>
                    <a:pt x="18280" y="12200"/>
                    <a:pt x="17000" y="11450"/>
                  </a:cubicBezTo>
                  <a:moveTo>
                    <a:pt x="14240" y="18310"/>
                  </a:moveTo>
                  <a:cubicBezTo>
                    <a:pt x="14320" y="17980"/>
                    <a:pt x="14350" y="17680"/>
                    <a:pt x="14370" y="17360"/>
                  </a:cubicBezTo>
                  <a:moveTo>
                    <a:pt x="8220" y="19510"/>
                  </a:moveTo>
                  <a:cubicBezTo>
                    <a:pt x="8060" y="19250"/>
                    <a:pt x="7960" y="18950"/>
                    <a:pt x="7860" y="18640"/>
                  </a:cubicBezTo>
                  <a:moveTo>
                    <a:pt x="2900" y="17640"/>
                  </a:moveTo>
                  <a:cubicBezTo>
                    <a:pt x="3090" y="17600"/>
                    <a:pt x="3280" y="17540"/>
                    <a:pt x="3460" y="17450"/>
                  </a:cubicBezTo>
                  <a:moveTo>
                    <a:pt x="1070" y="12640"/>
                  </a:moveTo>
                  <a:cubicBezTo>
                    <a:pt x="1400" y="12900"/>
                    <a:pt x="1780" y="13130"/>
                    <a:pt x="2330" y="13040"/>
                  </a:cubicBezTo>
                </a:path>
              </a:pathLst>
            </a:custGeom>
            <a:solidFill>
              <a:srgbClr val="99cc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CustomShape 11"/>
            <p:cNvSpPr/>
            <p:nvPr/>
          </p:nvSpPr>
          <p:spPr>
            <a:xfrm>
              <a:off x="2964600" y="2547000"/>
              <a:ext cx="172440" cy="119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930" y="7160"/>
                  </a:moveTo>
                  <a:cubicBezTo>
                    <a:pt x="1530" y="4490"/>
                    <a:pt x="3400" y="1970"/>
                    <a:pt x="5270" y="1970"/>
                  </a:cubicBezTo>
                  <a:cubicBezTo>
                    <a:pt x="5860" y="1950"/>
                    <a:pt x="6470" y="2210"/>
                    <a:pt x="6970" y="2600"/>
                  </a:cubicBezTo>
                  <a:cubicBezTo>
                    <a:pt x="7450" y="1390"/>
                    <a:pt x="8340" y="650"/>
                    <a:pt x="9340" y="650"/>
                  </a:cubicBezTo>
                  <a:cubicBezTo>
                    <a:pt x="10004" y="690"/>
                    <a:pt x="10710" y="1050"/>
                    <a:pt x="11210" y="1700"/>
                  </a:cubicBezTo>
                  <a:cubicBezTo>
                    <a:pt x="11570" y="630"/>
                    <a:pt x="12330" y="0"/>
                    <a:pt x="13150" y="0"/>
                  </a:cubicBezTo>
                  <a:cubicBezTo>
                    <a:pt x="13840" y="0"/>
                    <a:pt x="14470" y="460"/>
                    <a:pt x="14870" y="1160"/>
                  </a:cubicBezTo>
                  <a:cubicBezTo>
                    <a:pt x="15330" y="440"/>
                    <a:pt x="16020" y="0"/>
                    <a:pt x="16740" y="0"/>
                  </a:cubicBezTo>
                  <a:cubicBezTo>
                    <a:pt x="17910" y="0"/>
                    <a:pt x="18900" y="1130"/>
                    <a:pt x="19110" y="2710"/>
                  </a:cubicBezTo>
                  <a:cubicBezTo>
                    <a:pt x="20240" y="3150"/>
                    <a:pt x="21060" y="4580"/>
                    <a:pt x="21060" y="6220"/>
                  </a:cubicBezTo>
                  <a:cubicBezTo>
                    <a:pt x="21060" y="6720"/>
                    <a:pt x="21000" y="7200"/>
                    <a:pt x="20830" y="7660"/>
                  </a:cubicBezTo>
                  <a:cubicBezTo>
                    <a:pt x="21310" y="8460"/>
                    <a:pt x="21600" y="9450"/>
                    <a:pt x="21600" y="10460"/>
                  </a:cubicBezTo>
                  <a:cubicBezTo>
                    <a:pt x="21600" y="12750"/>
                    <a:pt x="20310" y="14680"/>
                    <a:pt x="18650" y="15010"/>
                  </a:cubicBezTo>
                  <a:cubicBezTo>
                    <a:pt x="18650" y="17200"/>
                    <a:pt x="17370" y="18920"/>
                    <a:pt x="15770" y="18920"/>
                  </a:cubicBezTo>
                  <a:cubicBezTo>
                    <a:pt x="15220" y="18920"/>
                    <a:pt x="14700" y="18710"/>
                    <a:pt x="14240" y="18310"/>
                  </a:cubicBezTo>
                  <a:cubicBezTo>
                    <a:pt x="13820" y="20240"/>
                    <a:pt x="12490" y="21600"/>
                    <a:pt x="11000" y="21600"/>
                  </a:cubicBezTo>
                  <a:cubicBezTo>
                    <a:pt x="9890" y="21600"/>
                    <a:pt x="8840" y="20790"/>
                    <a:pt x="8210" y="19510"/>
                  </a:cubicBezTo>
                  <a:cubicBezTo>
                    <a:pt x="7620" y="20000"/>
                    <a:pt x="7930" y="20290"/>
                    <a:pt x="6240" y="20290"/>
                  </a:cubicBezTo>
                  <a:cubicBezTo>
                    <a:pt x="4850" y="20290"/>
                    <a:pt x="3570" y="19280"/>
                    <a:pt x="2900" y="17640"/>
                  </a:cubicBezTo>
                  <a:cubicBezTo>
                    <a:pt x="1300" y="17600"/>
                    <a:pt x="480" y="16300"/>
                    <a:pt x="480" y="14660"/>
                  </a:cubicBezTo>
                  <a:cubicBezTo>
                    <a:pt x="480" y="13900"/>
                    <a:pt x="690" y="13210"/>
                    <a:pt x="1070" y="12640"/>
                  </a:cubicBezTo>
                  <a:cubicBezTo>
                    <a:pt x="380" y="12160"/>
                    <a:pt x="0" y="11210"/>
                    <a:pt x="0" y="10120"/>
                  </a:cubicBezTo>
                  <a:cubicBezTo>
                    <a:pt x="0" y="8590"/>
                    <a:pt x="840" y="7330"/>
                    <a:pt x="1930" y="7160"/>
                  </a:cubicBezTo>
                  <a:close/>
                  <a:moveTo>
                    <a:pt x="1930" y="7160"/>
                  </a:moveTo>
                  <a:cubicBezTo>
                    <a:pt x="1950" y="7410"/>
                    <a:pt x="2040" y="7690"/>
                    <a:pt x="2090" y="7920"/>
                  </a:cubicBezTo>
                  <a:moveTo>
                    <a:pt x="6970" y="2600"/>
                  </a:moveTo>
                  <a:cubicBezTo>
                    <a:pt x="7200" y="2790"/>
                    <a:pt x="7480" y="3050"/>
                    <a:pt x="7670" y="3310"/>
                  </a:cubicBezTo>
                  <a:moveTo>
                    <a:pt x="11210" y="1700"/>
                  </a:moveTo>
                  <a:cubicBezTo>
                    <a:pt x="11130" y="1910"/>
                    <a:pt x="11080" y="2160"/>
                    <a:pt x="11030" y="2400"/>
                  </a:cubicBezTo>
                  <a:moveTo>
                    <a:pt x="14870" y="1160"/>
                  </a:moveTo>
                  <a:cubicBezTo>
                    <a:pt x="14720" y="1400"/>
                    <a:pt x="14640" y="1720"/>
                    <a:pt x="14540" y="2010"/>
                  </a:cubicBezTo>
                  <a:moveTo>
                    <a:pt x="19110" y="2710"/>
                  </a:moveTo>
                  <a:cubicBezTo>
                    <a:pt x="19130" y="2890"/>
                    <a:pt x="19230" y="3290"/>
                    <a:pt x="19190" y="3380"/>
                  </a:cubicBezTo>
                  <a:moveTo>
                    <a:pt x="20830" y="7660"/>
                  </a:moveTo>
                  <a:cubicBezTo>
                    <a:pt x="20660" y="8170"/>
                    <a:pt x="20430" y="8620"/>
                    <a:pt x="20110" y="8990"/>
                  </a:cubicBezTo>
                  <a:moveTo>
                    <a:pt x="18660" y="15010"/>
                  </a:moveTo>
                  <a:cubicBezTo>
                    <a:pt x="18740" y="14200"/>
                    <a:pt x="18280" y="12200"/>
                    <a:pt x="17000" y="11450"/>
                  </a:cubicBezTo>
                  <a:moveTo>
                    <a:pt x="14240" y="18310"/>
                  </a:moveTo>
                  <a:cubicBezTo>
                    <a:pt x="14320" y="17980"/>
                    <a:pt x="14350" y="17680"/>
                    <a:pt x="14370" y="17360"/>
                  </a:cubicBezTo>
                  <a:moveTo>
                    <a:pt x="8220" y="19510"/>
                  </a:moveTo>
                  <a:cubicBezTo>
                    <a:pt x="8060" y="19250"/>
                    <a:pt x="7960" y="18950"/>
                    <a:pt x="7860" y="18640"/>
                  </a:cubicBezTo>
                  <a:moveTo>
                    <a:pt x="2900" y="17640"/>
                  </a:moveTo>
                  <a:cubicBezTo>
                    <a:pt x="3090" y="17600"/>
                    <a:pt x="3280" y="17540"/>
                    <a:pt x="3460" y="17450"/>
                  </a:cubicBezTo>
                  <a:moveTo>
                    <a:pt x="1070" y="12640"/>
                  </a:moveTo>
                  <a:cubicBezTo>
                    <a:pt x="1400" y="12900"/>
                    <a:pt x="1780" y="13130"/>
                    <a:pt x="2330" y="13040"/>
                  </a:cubicBezTo>
                </a:path>
              </a:pathLst>
            </a:custGeom>
            <a:solidFill>
              <a:srgbClr val="dfebf7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CustomShape 12"/>
            <p:cNvSpPr/>
            <p:nvPr/>
          </p:nvSpPr>
          <p:spPr>
            <a:xfrm>
              <a:off x="3279600" y="2224440"/>
              <a:ext cx="104760" cy="225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930" y="7160"/>
                  </a:moveTo>
                  <a:cubicBezTo>
                    <a:pt x="1530" y="4490"/>
                    <a:pt x="3400" y="1970"/>
                    <a:pt x="5270" y="1970"/>
                  </a:cubicBezTo>
                  <a:cubicBezTo>
                    <a:pt x="5860" y="1950"/>
                    <a:pt x="6470" y="2210"/>
                    <a:pt x="6970" y="2600"/>
                  </a:cubicBezTo>
                  <a:cubicBezTo>
                    <a:pt x="7450" y="1390"/>
                    <a:pt x="8340" y="650"/>
                    <a:pt x="9340" y="650"/>
                  </a:cubicBezTo>
                  <a:cubicBezTo>
                    <a:pt x="10004" y="690"/>
                    <a:pt x="10710" y="1050"/>
                    <a:pt x="11210" y="1700"/>
                  </a:cubicBezTo>
                  <a:cubicBezTo>
                    <a:pt x="11570" y="630"/>
                    <a:pt x="12330" y="0"/>
                    <a:pt x="13150" y="0"/>
                  </a:cubicBezTo>
                  <a:cubicBezTo>
                    <a:pt x="13840" y="0"/>
                    <a:pt x="14470" y="460"/>
                    <a:pt x="14870" y="1160"/>
                  </a:cubicBezTo>
                  <a:cubicBezTo>
                    <a:pt x="15330" y="440"/>
                    <a:pt x="16020" y="0"/>
                    <a:pt x="16740" y="0"/>
                  </a:cubicBezTo>
                  <a:cubicBezTo>
                    <a:pt x="17910" y="0"/>
                    <a:pt x="18900" y="1130"/>
                    <a:pt x="19110" y="2710"/>
                  </a:cubicBezTo>
                  <a:cubicBezTo>
                    <a:pt x="20240" y="3150"/>
                    <a:pt x="21060" y="4580"/>
                    <a:pt x="21060" y="6220"/>
                  </a:cubicBezTo>
                  <a:cubicBezTo>
                    <a:pt x="21060" y="6720"/>
                    <a:pt x="21000" y="7200"/>
                    <a:pt x="20830" y="7660"/>
                  </a:cubicBezTo>
                  <a:cubicBezTo>
                    <a:pt x="21310" y="8460"/>
                    <a:pt x="21600" y="9450"/>
                    <a:pt x="21600" y="10460"/>
                  </a:cubicBezTo>
                  <a:cubicBezTo>
                    <a:pt x="21600" y="12750"/>
                    <a:pt x="20310" y="14680"/>
                    <a:pt x="18650" y="15010"/>
                  </a:cubicBezTo>
                  <a:cubicBezTo>
                    <a:pt x="18650" y="17200"/>
                    <a:pt x="17370" y="18920"/>
                    <a:pt x="15770" y="18920"/>
                  </a:cubicBezTo>
                  <a:cubicBezTo>
                    <a:pt x="15220" y="18920"/>
                    <a:pt x="14700" y="18710"/>
                    <a:pt x="14240" y="18310"/>
                  </a:cubicBezTo>
                  <a:cubicBezTo>
                    <a:pt x="13820" y="20240"/>
                    <a:pt x="12490" y="21600"/>
                    <a:pt x="11000" y="21600"/>
                  </a:cubicBezTo>
                  <a:cubicBezTo>
                    <a:pt x="9890" y="21600"/>
                    <a:pt x="8840" y="20790"/>
                    <a:pt x="8210" y="19510"/>
                  </a:cubicBezTo>
                  <a:cubicBezTo>
                    <a:pt x="7620" y="20000"/>
                    <a:pt x="7930" y="20290"/>
                    <a:pt x="6240" y="20290"/>
                  </a:cubicBezTo>
                  <a:cubicBezTo>
                    <a:pt x="4850" y="20290"/>
                    <a:pt x="3570" y="19280"/>
                    <a:pt x="2900" y="17640"/>
                  </a:cubicBezTo>
                  <a:cubicBezTo>
                    <a:pt x="1300" y="17600"/>
                    <a:pt x="480" y="16300"/>
                    <a:pt x="480" y="14660"/>
                  </a:cubicBezTo>
                  <a:cubicBezTo>
                    <a:pt x="480" y="13900"/>
                    <a:pt x="690" y="13210"/>
                    <a:pt x="1070" y="12640"/>
                  </a:cubicBezTo>
                  <a:cubicBezTo>
                    <a:pt x="380" y="12160"/>
                    <a:pt x="0" y="11210"/>
                    <a:pt x="0" y="10120"/>
                  </a:cubicBezTo>
                  <a:cubicBezTo>
                    <a:pt x="0" y="8590"/>
                    <a:pt x="840" y="7330"/>
                    <a:pt x="1930" y="7160"/>
                  </a:cubicBezTo>
                  <a:close/>
                  <a:moveTo>
                    <a:pt x="1930" y="7160"/>
                  </a:moveTo>
                  <a:cubicBezTo>
                    <a:pt x="1950" y="7410"/>
                    <a:pt x="2040" y="7690"/>
                    <a:pt x="2090" y="7920"/>
                  </a:cubicBezTo>
                  <a:moveTo>
                    <a:pt x="6970" y="2600"/>
                  </a:moveTo>
                  <a:cubicBezTo>
                    <a:pt x="7200" y="2790"/>
                    <a:pt x="7480" y="3050"/>
                    <a:pt x="7670" y="3310"/>
                  </a:cubicBezTo>
                  <a:moveTo>
                    <a:pt x="11210" y="1700"/>
                  </a:moveTo>
                  <a:cubicBezTo>
                    <a:pt x="11130" y="1910"/>
                    <a:pt x="11080" y="2160"/>
                    <a:pt x="11030" y="2400"/>
                  </a:cubicBezTo>
                  <a:moveTo>
                    <a:pt x="14870" y="1160"/>
                  </a:moveTo>
                  <a:cubicBezTo>
                    <a:pt x="14720" y="1400"/>
                    <a:pt x="14640" y="1720"/>
                    <a:pt x="14540" y="2010"/>
                  </a:cubicBezTo>
                  <a:moveTo>
                    <a:pt x="19110" y="2710"/>
                  </a:moveTo>
                  <a:cubicBezTo>
                    <a:pt x="19130" y="2890"/>
                    <a:pt x="19230" y="3290"/>
                    <a:pt x="19190" y="3380"/>
                  </a:cubicBezTo>
                  <a:moveTo>
                    <a:pt x="20830" y="7660"/>
                  </a:moveTo>
                  <a:cubicBezTo>
                    <a:pt x="20660" y="8170"/>
                    <a:pt x="20430" y="8620"/>
                    <a:pt x="20110" y="8990"/>
                  </a:cubicBezTo>
                  <a:moveTo>
                    <a:pt x="18660" y="15010"/>
                  </a:moveTo>
                  <a:cubicBezTo>
                    <a:pt x="18740" y="14200"/>
                    <a:pt x="18280" y="12200"/>
                    <a:pt x="17000" y="11450"/>
                  </a:cubicBezTo>
                  <a:moveTo>
                    <a:pt x="14240" y="18310"/>
                  </a:moveTo>
                  <a:cubicBezTo>
                    <a:pt x="14320" y="17980"/>
                    <a:pt x="14350" y="17680"/>
                    <a:pt x="14370" y="17360"/>
                  </a:cubicBezTo>
                  <a:moveTo>
                    <a:pt x="8220" y="19510"/>
                  </a:moveTo>
                  <a:cubicBezTo>
                    <a:pt x="8060" y="19250"/>
                    <a:pt x="7960" y="18950"/>
                    <a:pt x="7860" y="18640"/>
                  </a:cubicBezTo>
                  <a:moveTo>
                    <a:pt x="2900" y="17640"/>
                  </a:moveTo>
                  <a:cubicBezTo>
                    <a:pt x="3090" y="17600"/>
                    <a:pt x="3280" y="17540"/>
                    <a:pt x="3460" y="17450"/>
                  </a:cubicBezTo>
                  <a:moveTo>
                    <a:pt x="1070" y="12640"/>
                  </a:moveTo>
                  <a:cubicBezTo>
                    <a:pt x="1400" y="12900"/>
                    <a:pt x="1780" y="13130"/>
                    <a:pt x="2330" y="13040"/>
                  </a:cubicBezTo>
                </a:path>
              </a:pathLst>
            </a:custGeom>
            <a:solidFill>
              <a:srgbClr val="99cc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CustomShape 13"/>
            <p:cNvSpPr/>
            <p:nvPr/>
          </p:nvSpPr>
          <p:spPr>
            <a:xfrm>
              <a:off x="2064600" y="3259440"/>
              <a:ext cx="119880" cy="824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930" y="7160"/>
                  </a:moveTo>
                  <a:cubicBezTo>
                    <a:pt x="1530" y="4490"/>
                    <a:pt x="3400" y="1970"/>
                    <a:pt x="5270" y="1970"/>
                  </a:cubicBezTo>
                  <a:cubicBezTo>
                    <a:pt x="5860" y="1950"/>
                    <a:pt x="6470" y="2210"/>
                    <a:pt x="6970" y="2600"/>
                  </a:cubicBezTo>
                  <a:cubicBezTo>
                    <a:pt x="7450" y="1390"/>
                    <a:pt x="8340" y="650"/>
                    <a:pt x="9340" y="650"/>
                  </a:cubicBezTo>
                  <a:cubicBezTo>
                    <a:pt x="10004" y="690"/>
                    <a:pt x="10710" y="1050"/>
                    <a:pt x="11210" y="1700"/>
                  </a:cubicBezTo>
                  <a:cubicBezTo>
                    <a:pt x="11570" y="630"/>
                    <a:pt x="12330" y="0"/>
                    <a:pt x="13150" y="0"/>
                  </a:cubicBezTo>
                  <a:cubicBezTo>
                    <a:pt x="13840" y="0"/>
                    <a:pt x="14470" y="460"/>
                    <a:pt x="14870" y="1160"/>
                  </a:cubicBezTo>
                  <a:cubicBezTo>
                    <a:pt x="15330" y="440"/>
                    <a:pt x="16020" y="0"/>
                    <a:pt x="16740" y="0"/>
                  </a:cubicBezTo>
                  <a:cubicBezTo>
                    <a:pt x="17910" y="0"/>
                    <a:pt x="18900" y="1130"/>
                    <a:pt x="19110" y="2710"/>
                  </a:cubicBezTo>
                  <a:cubicBezTo>
                    <a:pt x="20240" y="3150"/>
                    <a:pt x="21060" y="4580"/>
                    <a:pt x="21060" y="6220"/>
                  </a:cubicBezTo>
                  <a:cubicBezTo>
                    <a:pt x="21060" y="6720"/>
                    <a:pt x="21000" y="7200"/>
                    <a:pt x="20830" y="7660"/>
                  </a:cubicBezTo>
                  <a:cubicBezTo>
                    <a:pt x="21310" y="8460"/>
                    <a:pt x="21600" y="9450"/>
                    <a:pt x="21600" y="10460"/>
                  </a:cubicBezTo>
                  <a:cubicBezTo>
                    <a:pt x="21600" y="12750"/>
                    <a:pt x="20310" y="14680"/>
                    <a:pt x="18650" y="15010"/>
                  </a:cubicBezTo>
                  <a:cubicBezTo>
                    <a:pt x="18650" y="17200"/>
                    <a:pt x="17370" y="18920"/>
                    <a:pt x="15770" y="18920"/>
                  </a:cubicBezTo>
                  <a:cubicBezTo>
                    <a:pt x="15220" y="18920"/>
                    <a:pt x="14700" y="18710"/>
                    <a:pt x="14240" y="18310"/>
                  </a:cubicBezTo>
                  <a:cubicBezTo>
                    <a:pt x="13820" y="20240"/>
                    <a:pt x="12490" y="21600"/>
                    <a:pt x="11000" y="21600"/>
                  </a:cubicBezTo>
                  <a:cubicBezTo>
                    <a:pt x="9890" y="21600"/>
                    <a:pt x="8840" y="20790"/>
                    <a:pt x="8210" y="19510"/>
                  </a:cubicBezTo>
                  <a:cubicBezTo>
                    <a:pt x="7620" y="20000"/>
                    <a:pt x="7930" y="20290"/>
                    <a:pt x="6240" y="20290"/>
                  </a:cubicBezTo>
                  <a:cubicBezTo>
                    <a:pt x="4850" y="20290"/>
                    <a:pt x="3570" y="19280"/>
                    <a:pt x="2900" y="17640"/>
                  </a:cubicBezTo>
                  <a:cubicBezTo>
                    <a:pt x="1300" y="17600"/>
                    <a:pt x="480" y="16300"/>
                    <a:pt x="480" y="14660"/>
                  </a:cubicBezTo>
                  <a:cubicBezTo>
                    <a:pt x="480" y="13900"/>
                    <a:pt x="690" y="13210"/>
                    <a:pt x="1070" y="12640"/>
                  </a:cubicBezTo>
                  <a:cubicBezTo>
                    <a:pt x="380" y="12160"/>
                    <a:pt x="0" y="11210"/>
                    <a:pt x="0" y="10120"/>
                  </a:cubicBezTo>
                  <a:cubicBezTo>
                    <a:pt x="0" y="8590"/>
                    <a:pt x="840" y="7330"/>
                    <a:pt x="1930" y="7160"/>
                  </a:cubicBezTo>
                  <a:close/>
                  <a:moveTo>
                    <a:pt x="1930" y="7160"/>
                  </a:moveTo>
                  <a:cubicBezTo>
                    <a:pt x="1950" y="7410"/>
                    <a:pt x="2040" y="7690"/>
                    <a:pt x="2090" y="7920"/>
                  </a:cubicBezTo>
                  <a:moveTo>
                    <a:pt x="6970" y="2600"/>
                  </a:moveTo>
                  <a:cubicBezTo>
                    <a:pt x="7200" y="2790"/>
                    <a:pt x="7480" y="3050"/>
                    <a:pt x="7670" y="3310"/>
                  </a:cubicBezTo>
                  <a:moveTo>
                    <a:pt x="11210" y="1700"/>
                  </a:moveTo>
                  <a:cubicBezTo>
                    <a:pt x="11130" y="1910"/>
                    <a:pt x="11080" y="2160"/>
                    <a:pt x="11030" y="2400"/>
                  </a:cubicBezTo>
                  <a:moveTo>
                    <a:pt x="14870" y="1160"/>
                  </a:moveTo>
                  <a:cubicBezTo>
                    <a:pt x="14720" y="1400"/>
                    <a:pt x="14640" y="1720"/>
                    <a:pt x="14540" y="2010"/>
                  </a:cubicBezTo>
                  <a:moveTo>
                    <a:pt x="19110" y="2710"/>
                  </a:moveTo>
                  <a:cubicBezTo>
                    <a:pt x="19130" y="2890"/>
                    <a:pt x="19230" y="3290"/>
                    <a:pt x="19190" y="3380"/>
                  </a:cubicBezTo>
                  <a:moveTo>
                    <a:pt x="20830" y="7660"/>
                  </a:moveTo>
                  <a:cubicBezTo>
                    <a:pt x="20660" y="8170"/>
                    <a:pt x="20430" y="8620"/>
                    <a:pt x="20110" y="8990"/>
                  </a:cubicBezTo>
                  <a:moveTo>
                    <a:pt x="18660" y="15010"/>
                  </a:moveTo>
                  <a:cubicBezTo>
                    <a:pt x="18740" y="14200"/>
                    <a:pt x="18280" y="12200"/>
                    <a:pt x="17000" y="11450"/>
                  </a:cubicBezTo>
                  <a:moveTo>
                    <a:pt x="14240" y="18310"/>
                  </a:moveTo>
                  <a:cubicBezTo>
                    <a:pt x="14320" y="17980"/>
                    <a:pt x="14350" y="17680"/>
                    <a:pt x="14370" y="17360"/>
                  </a:cubicBezTo>
                  <a:moveTo>
                    <a:pt x="8220" y="19510"/>
                  </a:moveTo>
                  <a:cubicBezTo>
                    <a:pt x="8060" y="19250"/>
                    <a:pt x="7960" y="18950"/>
                    <a:pt x="7860" y="18640"/>
                  </a:cubicBezTo>
                  <a:moveTo>
                    <a:pt x="2900" y="17640"/>
                  </a:moveTo>
                  <a:cubicBezTo>
                    <a:pt x="3090" y="17600"/>
                    <a:pt x="3280" y="17540"/>
                    <a:pt x="3460" y="17450"/>
                  </a:cubicBezTo>
                  <a:moveTo>
                    <a:pt x="1070" y="12640"/>
                  </a:moveTo>
                  <a:cubicBezTo>
                    <a:pt x="1400" y="12900"/>
                    <a:pt x="1780" y="13130"/>
                    <a:pt x="2330" y="13040"/>
                  </a:cubicBezTo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14"/>
            <p:cNvSpPr/>
            <p:nvPr/>
          </p:nvSpPr>
          <p:spPr>
            <a:xfrm>
              <a:off x="1944360" y="3431880"/>
              <a:ext cx="52560" cy="60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930" y="7160"/>
                  </a:moveTo>
                  <a:cubicBezTo>
                    <a:pt x="1530" y="4490"/>
                    <a:pt x="3400" y="1970"/>
                    <a:pt x="5270" y="1970"/>
                  </a:cubicBezTo>
                  <a:cubicBezTo>
                    <a:pt x="5860" y="1950"/>
                    <a:pt x="6470" y="2210"/>
                    <a:pt x="6970" y="2600"/>
                  </a:cubicBezTo>
                  <a:cubicBezTo>
                    <a:pt x="7450" y="1390"/>
                    <a:pt x="8340" y="650"/>
                    <a:pt x="9340" y="650"/>
                  </a:cubicBezTo>
                  <a:cubicBezTo>
                    <a:pt x="10004" y="690"/>
                    <a:pt x="10710" y="1050"/>
                    <a:pt x="11210" y="1700"/>
                  </a:cubicBezTo>
                  <a:cubicBezTo>
                    <a:pt x="11570" y="630"/>
                    <a:pt x="12330" y="0"/>
                    <a:pt x="13150" y="0"/>
                  </a:cubicBezTo>
                  <a:cubicBezTo>
                    <a:pt x="13840" y="0"/>
                    <a:pt x="14470" y="460"/>
                    <a:pt x="14870" y="1160"/>
                  </a:cubicBezTo>
                  <a:cubicBezTo>
                    <a:pt x="15330" y="440"/>
                    <a:pt x="16020" y="0"/>
                    <a:pt x="16740" y="0"/>
                  </a:cubicBezTo>
                  <a:cubicBezTo>
                    <a:pt x="17910" y="0"/>
                    <a:pt x="18900" y="1130"/>
                    <a:pt x="19110" y="2710"/>
                  </a:cubicBezTo>
                  <a:cubicBezTo>
                    <a:pt x="20240" y="3150"/>
                    <a:pt x="21060" y="4580"/>
                    <a:pt x="21060" y="6220"/>
                  </a:cubicBezTo>
                  <a:cubicBezTo>
                    <a:pt x="21060" y="6720"/>
                    <a:pt x="21000" y="7200"/>
                    <a:pt x="20830" y="7660"/>
                  </a:cubicBezTo>
                  <a:cubicBezTo>
                    <a:pt x="21310" y="8460"/>
                    <a:pt x="21600" y="9450"/>
                    <a:pt x="21600" y="10460"/>
                  </a:cubicBezTo>
                  <a:cubicBezTo>
                    <a:pt x="21600" y="12750"/>
                    <a:pt x="20310" y="14680"/>
                    <a:pt x="18650" y="15010"/>
                  </a:cubicBezTo>
                  <a:cubicBezTo>
                    <a:pt x="18650" y="17200"/>
                    <a:pt x="17370" y="18920"/>
                    <a:pt x="15770" y="18920"/>
                  </a:cubicBezTo>
                  <a:cubicBezTo>
                    <a:pt x="15220" y="18920"/>
                    <a:pt x="14700" y="18710"/>
                    <a:pt x="14240" y="18310"/>
                  </a:cubicBezTo>
                  <a:cubicBezTo>
                    <a:pt x="13820" y="20240"/>
                    <a:pt x="12490" y="21600"/>
                    <a:pt x="11000" y="21600"/>
                  </a:cubicBezTo>
                  <a:cubicBezTo>
                    <a:pt x="9890" y="21600"/>
                    <a:pt x="8840" y="20790"/>
                    <a:pt x="8210" y="19510"/>
                  </a:cubicBezTo>
                  <a:cubicBezTo>
                    <a:pt x="7620" y="20000"/>
                    <a:pt x="7930" y="20290"/>
                    <a:pt x="6240" y="20290"/>
                  </a:cubicBezTo>
                  <a:cubicBezTo>
                    <a:pt x="4850" y="20290"/>
                    <a:pt x="3570" y="19280"/>
                    <a:pt x="2900" y="17640"/>
                  </a:cubicBezTo>
                  <a:cubicBezTo>
                    <a:pt x="1300" y="17600"/>
                    <a:pt x="480" y="16300"/>
                    <a:pt x="480" y="14660"/>
                  </a:cubicBezTo>
                  <a:cubicBezTo>
                    <a:pt x="480" y="13900"/>
                    <a:pt x="690" y="13210"/>
                    <a:pt x="1070" y="12640"/>
                  </a:cubicBezTo>
                  <a:cubicBezTo>
                    <a:pt x="380" y="12160"/>
                    <a:pt x="0" y="11210"/>
                    <a:pt x="0" y="10120"/>
                  </a:cubicBezTo>
                  <a:cubicBezTo>
                    <a:pt x="0" y="8590"/>
                    <a:pt x="840" y="7330"/>
                    <a:pt x="1930" y="7160"/>
                  </a:cubicBezTo>
                  <a:close/>
                  <a:moveTo>
                    <a:pt x="1930" y="7160"/>
                  </a:moveTo>
                  <a:cubicBezTo>
                    <a:pt x="1950" y="7410"/>
                    <a:pt x="2040" y="7690"/>
                    <a:pt x="2090" y="7920"/>
                  </a:cubicBezTo>
                  <a:moveTo>
                    <a:pt x="6970" y="2600"/>
                  </a:moveTo>
                  <a:cubicBezTo>
                    <a:pt x="7200" y="2790"/>
                    <a:pt x="7480" y="3050"/>
                    <a:pt x="7670" y="3310"/>
                  </a:cubicBezTo>
                  <a:moveTo>
                    <a:pt x="11210" y="1700"/>
                  </a:moveTo>
                  <a:cubicBezTo>
                    <a:pt x="11130" y="1910"/>
                    <a:pt x="11080" y="2160"/>
                    <a:pt x="11030" y="2400"/>
                  </a:cubicBezTo>
                  <a:moveTo>
                    <a:pt x="14870" y="1160"/>
                  </a:moveTo>
                  <a:cubicBezTo>
                    <a:pt x="14720" y="1400"/>
                    <a:pt x="14640" y="1720"/>
                    <a:pt x="14540" y="2010"/>
                  </a:cubicBezTo>
                  <a:moveTo>
                    <a:pt x="19110" y="2710"/>
                  </a:moveTo>
                  <a:cubicBezTo>
                    <a:pt x="19130" y="2890"/>
                    <a:pt x="19230" y="3290"/>
                    <a:pt x="19190" y="3380"/>
                  </a:cubicBezTo>
                  <a:moveTo>
                    <a:pt x="20830" y="7660"/>
                  </a:moveTo>
                  <a:cubicBezTo>
                    <a:pt x="20660" y="8170"/>
                    <a:pt x="20430" y="8620"/>
                    <a:pt x="20110" y="8990"/>
                  </a:cubicBezTo>
                  <a:moveTo>
                    <a:pt x="18660" y="15010"/>
                  </a:moveTo>
                  <a:cubicBezTo>
                    <a:pt x="18740" y="14200"/>
                    <a:pt x="18280" y="12200"/>
                    <a:pt x="17000" y="11450"/>
                  </a:cubicBezTo>
                  <a:moveTo>
                    <a:pt x="14240" y="18310"/>
                  </a:moveTo>
                  <a:cubicBezTo>
                    <a:pt x="14320" y="17980"/>
                    <a:pt x="14350" y="17680"/>
                    <a:pt x="14370" y="17360"/>
                  </a:cubicBezTo>
                  <a:moveTo>
                    <a:pt x="8220" y="19510"/>
                  </a:moveTo>
                  <a:cubicBezTo>
                    <a:pt x="8060" y="19250"/>
                    <a:pt x="7960" y="18950"/>
                    <a:pt x="7860" y="18640"/>
                  </a:cubicBezTo>
                  <a:moveTo>
                    <a:pt x="2900" y="17640"/>
                  </a:moveTo>
                  <a:cubicBezTo>
                    <a:pt x="3090" y="17600"/>
                    <a:pt x="3280" y="17540"/>
                    <a:pt x="3460" y="17450"/>
                  </a:cubicBezTo>
                  <a:moveTo>
                    <a:pt x="1070" y="12640"/>
                  </a:moveTo>
                  <a:cubicBezTo>
                    <a:pt x="1400" y="12900"/>
                    <a:pt x="1780" y="13130"/>
                    <a:pt x="2330" y="13040"/>
                  </a:cubicBezTo>
                </a:path>
              </a:pathLst>
            </a:custGeom>
            <a:solidFill>
              <a:srgbClr val="80808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cxnSp>
        <p:nvCxnSpPr>
          <p:cNvPr id="72" name="Line 15"/>
          <p:cNvCxnSpPr>
            <a:stCxn id="60" idx="3"/>
            <a:endCxn id="60" idx="3"/>
          </p:cNvCxnSpPr>
          <p:nvPr/>
        </p:nvCxnSpPr>
        <p:spPr>
          <a:xfrm>
            <a:off x="4654800" y="2817000"/>
            <a:ext cx="360" cy="360"/>
          </a:xfrm>
          <a:prstGeom prst="curvedConnector3">
            <a:avLst/>
          </a:prstGeom>
          <a:ln>
            <a:solidFill>
              <a:srgbClr val="000000"/>
            </a:solidFill>
          </a:ln>
        </p:spPr>
      </p:cxnSp>
      <p:cxnSp>
        <p:nvCxnSpPr>
          <p:cNvPr id="73" name="Line 16"/>
          <p:cNvCxnSpPr>
            <a:stCxn id="60" idx="3"/>
            <a:endCxn id="60" idx="3"/>
          </p:cNvCxnSpPr>
          <p:nvPr/>
        </p:nvCxnSpPr>
        <p:spPr>
          <a:xfrm>
            <a:off x="4654800" y="2817000"/>
            <a:ext cx="360" cy="360"/>
          </a:xfrm>
          <a:prstGeom prst="curvedConnector3">
            <a:avLst/>
          </a:prstGeom>
          <a:ln>
            <a:solidFill>
              <a:srgbClr val="000000"/>
            </a:solidFill>
          </a:ln>
        </p:spPr>
      </p:cxnSp>
      <p:sp>
        <p:nvSpPr>
          <p:cNvPr id="74" name="Line 17"/>
          <p:cNvSpPr/>
          <p:nvPr/>
        </p:nvSpPr>
        <p:spPr>
          <a:xfrm flipH="1">
            <a:off x="2916360" y="2232000"/>
            <a:ext cx="36000" cy="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Line 18"/>
          <p:cNvSpPr/>
          <p:nvPr/>
        </p:nvSpPr>
        <p:spPr>
          <a:xfrm>
            <a:off x="2916360" y="2340000"/>
            <a:ext cx="0" cy="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Line 19"/>
          <p:cNvSpPr/>
          <p:nvPr/>
        </p:nvSpPr>
        <p:spPr>
          <a:xfrm>
            <a:off x="2880360" y="2340000"/>
            <a:ext cx="0" cy="7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Line 20"/>
          <p:cNvSpPr/>
          <p:nvPr/>
        </p:nvSpPr>
        <p:spPr>
          <a:xfrm flipH="1">
            <a:off x="3240360" y="2268000"/>
            <a:ext cx="36000" cy="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Line 21"/>
          <p:cNvSpPr/>
          <p:nvPr/>
        </p:nvSpPr>
        <p:spPr>
          <a:xfrm>
            <a:off x="3240360" y="2340000"/>
            <a:ext cx="0" cy="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Line 22"/>
          <p:cNvSpPr/>
          <p:nvPr/>
        </p:nvSpPr>
        <p:spPr>
          <a:xfrm>
            <a:off x="3132360" y="2232000"/>
            <a:ext cx="3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Line 23"/>
          <p:cNvSpPr/>
          <p:nvPr/>
        </p:nvSpPr>
        <p:spPr>
          <a:xfrm>
            <a:off x="2808360" y="2520000"/>
            <a:ext cx="0" cy="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Line 24"/>
          <p:cNvSpPr/>
          <p:nvPr/>
        </p:nvSpPr>
        <p:spPr>
          <a:xfrm flipH="1">
            <a:off x="2808360" y="2448000"/>
            <a:ext cx="36000" cy="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Line 25"/>
          <p:cNvSpPr/>
          <p:nvPr/>
        </p:nvSpPr>
        <p:spPr>
          <a:xfrm>
            <a:off x="2844360" y="2664000"/>
            <a:ext cx="36000" cy="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Line 26"/>
          <p:cNvSpPr/>
          <p:nvPr/>
        </p:nvSpPr>
        <p:spPr>
          <a:xfrm>
            <a:off x="2988360" y="2700000"/>
            <a:ext cx="3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Line 27"/>
          <p:cNvSpPr/>
          <p:nvPr/>
        </p:nvSpPr>
        <p:spPr>
          <a:xfrm>
            <a:off x="3168360" y="2520000"/>
            <a:ext cx="3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Line 28"/>
          <p:cNvSpPr/>
          <p:nvPr/>
        </p:nvSpPr>
        <p:spPr>
          <a:xfrm flipV="1">
            <a:off x="3312360" y="2448000"/>
            <a:ext cx="36000" cy="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Line 29"/>
          <p:cNvSpPr/>
          <p:nvPr/>
        </p:nvSpPr>
        <p:spPr>
          <a:xfrm>
            <a:off x="3420360" y="2304000"/>
            <a:ext cx="3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Line 30"/>
          <p:cNvSpPr/>
          <p:nvPr/>
        </p:nvSpPr>
        <p:spPr>
          <a:xfrm>
            <a:off x="3384360" y="2124000"/>
            <a:ext cx="36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Line 31"/>
          <p:cNvSpPr/>
          <p:nvPr/>
        </p:nvSpPr>
        <p:spPr>
          <a:xfrm>
            <a:off x="3492360" y="2088000"/>
            <a:ext cx="0" cy="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Line 32"/>
          <p:cNvSpPr/>
          <p:nvPr/>
        </p:nvSpPr>
        <p:spPr>
          <a:xfrm flipH="1">
            <a:off x="3204360" y="2232000"/>
            <a:ext cx="36000" cy="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Line 33"/>
          <p:cNvSpPr/>
          <p:nvPr/>
        </p:nvSpPr>
        <p:spPr>
          <a:xfrm>
            <a:off x="2808360" y="2664000"/>
            <a:ext cx="72000" cy="7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Line 34"/>
          <p:cNvSpPr/>
          <p:nvPr/>
        </p:nvSpPr>
        <p:spPr>
          <a:xfrm>
            <a:off x="2016360" y="3240000"/>
            <a:ext cx="0" cy="7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Line 35"/>
          <p:cNvSpPr/>
          <p:nvPr/>
        </p:nvSpPr>
        <p:spPr>
          <a:xfrm>
            <a:off x="1872360" y="3492000"/>
            <a:ext cx="72000" cy="7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Line 36"/>
          <p:cNvSpPr/>
          <p:nvPr/>
        </p:nvSpPr>
        <p:spPr>
          <a:xfrm>
            <a:off x="1800360" y="3564000"/>
            <a:ext cx="144000" cy="7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Line 37"/>
          <p:cNvSpPr/>
          <p:nvPr/>
        </p:nvSpPr>
        <p:spPr>
          <a:xfrm>
            <a:off x="2160360" y="3204000"/>
            <a:ext cx="72000" cy="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ffff"/>
                </a:solidFill>
                <a:latin typeface="Source Sans Pro Black"/>
              </a:rPr>
              <a:t>Areas of application for the Radar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	</a:t>
            </a: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      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5133600" y="1666440"/>
            <a:ext cx="4626720" cy="1934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3000"/>
          </a:bodyPr>
          <a:p>
            <a:pPr marL="432000" indent="-324000">
              <a:spcAft>
                <a:spcPts val="1057"/>
              </a:spcAft>
              <a:buSzPct val="100000"/>
              <a:buBlip>
                <a:blip r:embed="rId1"/>
              </a:buBlip>
            </a:pPr>
            <a:r>
              <a:rPr b="1" lang="en-GB" sz="1800" spc="-1" strike="noStrike">
                <a:solidFill>
                  <a:srgbClr val="00ffff"/>
                </a:solidFill>
                <a:latin typeface="Arial Black"/>
              </a:rPr>
              <a:t>Snow Avalanches </a:t>
            </a:r>
            <a:endParaRPr b="1" lang="en-GB" sz="18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SzPct val="100000"/>
              <a:buBlip>
                <a:blip r:embed="rId2"/>
              </a:buBlip>
            </a:pPr>
            <a:r>
              <a:rPr b="1" lang="en-GB" sz="1800" spc="-1" strike="noStrike">
                <a:solidFill>
                  <a:srgbClr val="00ffff"/>
                </a:solidFill>
                <a:latin typeface="Arial Black"/>
              </a:rPr>
              <a:t>Debris Flow</a:t>
            </a:r>
            <a:endParaRPr b="1" lang="en-GB" sz="18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SzPct val="100000"/>
              <a:buBlip>
                <a:blip r:embed="rId3"/>
              </a:buBlip>
            </a:pPr>
            <a:r>
              <a:rPr b="1" lang="en-GB" sz="1800" spc="-1" strike="noStrike">
                <a:solidFill>
                  <a:srgbClr val="00ffff"/>
                </a:solidFill>
                <a:latin typeface="Arial Black"/>
              </a:rPr>
              <a:t>Water Level Detection</a:t>
            </a:r>
            <a:endParaRPr b="1" lang="en-GB" sz="18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SzPct val="100000"/>
              <a:buBlip>
                <a:blip r:embed="rId4"/>
              </a:buBlip>
            </a:pPr>
            <a:r>
              <a:rPr b="1" lang="en-GB" sz="1800" spc="-1" strike="noStrike">
                <a:solidFill>
                  <a:srgbClr val="00ffff"/>
                </a:solidFill>
                <a:latin typeface="Arial Black"/>
                <a:ea typeface="Arial"/>
              </a:rPr>
              <a:t>Rain Detection</a:t>
            </a:r>
            <a:endParaRPr b="1" lang="en-GB" sz="18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SzPct val="100000"/>
              <a:buBlip>
                <a:blip r:embed="rId5"/>
              </a:buBlip>
            </a:pPr>
            <a:r>
              <a:rPr b="1" lang="en-GB" sz="1800" spc="-1" strike="noStrike">
                <a:solidFill>
                  <a:srgbClr val="00ffff"/>
                </a:solidFill>
                <a:latin typeface="Arial Black"/>
                <a:ea typeface="Arial"/>
              </a:rPr>
              <a:t>Rockfall</a:t>
            </a:r>
            <a:endParaRPr b="1" lang="en-GB" sz="1800" spc="-1" strike="noStrike">
              <a:solidFill>
                <a:srgbClr val="2c3e50"/>
              </a:solidFill>
              <a:latin typeface="Source Sans Pro Semibold"/>
            </a:endParaRPr>
          </a:p>
          <a:p>
            <a:pPr marL="432000" indent="-324000">
              <a:spcAft>
                <a:spcPts val="1057"/>
              </a:spcAft>
              <a:buSzPct val="100000"/>
              <a:buBlip>
                <a:blip r:embed="rId6"/>
              </a:buBlip>
            </a:pPr>
            <a:r>
              <a:rPr b="1" lang="en-GB" sz="1800" spc="-1" strike="noStrike">
                <a:solidFill>
                  <a:srgbClr val="00ffff"/>
                </a:solidFill>
                <a:latin typeface="Arial Black"/>
                <a:ea typeface="Arial"/>
              </a:rPr>
              <a:t>Man Detection </a:t>
            </a:r>
            <a:endParaRPr b="1" lang="en-GB" sz="1800" spc="-1" strike="noStrike">
              <a:solidFill>
                <a:srgbClr val="2c3e50"/>
              </a:solidFill>
              <a:latin typeface="Source Sans Pro Semibold"/>
            </a:endParaRPr>
          </a:p>
        </p:txBody>
      </p:sp>
      <p:pic>
        <p:nvPicPr>
          <p:cNvPr id="97" name="" descr=""/>
          <p:cNvPicPr/>
          <p:nvPr/>
        </p:nvPicPr>
        <p:blipFill>
          <a:blip r:embed="rId7"/>
          <a:stretch/>
        </p:blipFill>
        <p:spPr>
          <a:xfrm>
            <a:off x="475920" y="960120"/>
            <a:ext cx="4219200" cy="367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Specification 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945360" y="969120"/>
            <a:ext cx="2844360" cy="3786840"/>
          </a:xfrm>
          <a:prstGeom prst="rect">
            <a:avLst/>
          </a:prstGeom>
          <a:ln>
            <a:noFill/>
          </a:ln>
        </p:spPr>
      </p:pic>
      <p:graphicFrame>
        <p:nvGraphicFramePr>
          <p:cNvPr id="100" name="Table 2"/>
          <p:cNvGraphicFramePr/>
          <p:nvPr/>
        </p:nvGraphicFramePr>
        <p:xfrm>
          <a:off x="4197960" y="1149480"/>
          <a:ext cx="5603760" cy="3372840"/>
        </p:xfrm>
        <a:graphic>
          <a:graphicData uri="http://schemas.openxmlformats.org/drawingml/2006/table">
            <a:tbl>
              <a:tblPr/>
              <a:tblGrid>
                <a:gridCol w="1753920"/>
                <a:gridCol w="1346040"/>
                <a:gridCol w="1543680"/>
                <a:gridCol w="960480"/>
              </a:tblGrid>
              <a:tr h="337320">
                <a:tc>
                  <a:txBody>
                    <a:bodyPr lIns="90000" rIns="90000" tIns="46800" bIns="46800"/>
                    <a:p>
                      <a:pPr algn="just"/>
                      <a:r>
                        <a:rPr b="1" lang="en-GB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Parameter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just"/>
                      <a:r>
                        <a:rPr b="1" lang="en-GB" sz="1600" spc="-1" strike="noStrike">
                          <a:latin typeface="Arial"/>
                        </a:rPr>
                        <a:t>Quantity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just"/>
                      <a:r>
                        <a:rPr b="1" lang="en-GB" sz="1600" spc="-1" strike="noStrike">
                          <a:latin typeface="Arial"/>
                        </a:rPr>
                        <a:t>Tolerance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just"/>
                      <a:r>
                        <a:rPr b="1" lang="en-GB" sz="1600" spc="-1" strike="noStrike">
                          <a:latin typeface="Arial"/>
                        </a:rPr>
                        <a:t>Unit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</a:tr>
              <a:tr h="337320"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Mode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Pulse/PCM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33732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GB" sz="1600" spc="-1" strike="noStrike">
                          <a:latin typeface="Arial"/>
                        </a:rPr>
                        <a:t>Frequency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GB" sz="1600" spc="-1" strike="noStrike">
                          <a:latin typeface="Arial"/>
                        </a:rPr>
                        <a:t>10,0-10,5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GB" sz="1600" spc="-1" strike="noStrike">
                          <a:latin typeface="Arial"/>
                        </a:rPr>
                        <a:t>GHz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337320"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Power C.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40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&lt;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W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337320"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Range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30-2500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m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337320"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Targetsize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1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min &gt; at 2km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m²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3373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0,25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min &gt; at 1km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m²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337320"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Velocity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0,2-100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min/max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m/s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337320"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RG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128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max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337320"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RG-length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15-250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min/max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b="0" lang="zxx" sz="1600" spc="-1" strike="noStrike">
                          <a:latin typeface="Arial"/>
                        </a:rPr>
                        <a:t>m</a:t>
                      </a:r>
                      <a:endParaRPr b="0" lang="en-GB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Function I: Mobile RADAR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02400" y="4523760"/>
            <a:ext cx="4022640" cy="30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GB" sz="1400" spc="-1" strike="noStrike">
                <a:solidFill>
                  <a:srgbClr val="00ffff"/>
                </a:solidFill>
                <a:latin typeface="Arial"/>
              </a:rPr>
              <a:t>Mobile Radar in Action; Fotos Daniel Lussi, SLF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1800000" y="853200"/>
            <a:ext cx="5038200" cy="336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Function I: Mobile RADAR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302400" y="4523760"/>
            <a:ext cx="4022640" cy="30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GB" sz="1400" spc="-1" strike="noStrike">
                <a:solidFill>
                  <a:srgbClr val="00ffff"/>
                </a:solidFill>
                <a:latin typeface="Arial"/>
              </a:rPr>
              <a:t>Mobile Radar in Action; Fotos Daniel Lussi, SLF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1800000" y="853200"/>
            <a:ext cx="5038200" cy="336204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5436000" y="2765520"/>
            <a:ext cx="2857320" cy="198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Function I: Mobile RADAR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302400" y="4523760"/>
            <a:ext cx="4022640" cy="30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GB" sz="1400" spc="-1" strike="noStrike">
                <a:solidFill>
                  <a:srgbClr val="00ffff"/>
                </a:solidFill>
                <a:latin typeface="Arial"/>
              </a:rPr>
              <a:t>Mobile Radar in Action; Fotos Daniel Lussi, SLF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1800000" y="853200"/>
            <a:ext cx="5038200" cy="336204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5436000" y="2765520"/>
            <a:ext cx="2857320" cy="1989720"/>
          </a:xfrm>
          <a:prstGeom prst="rect">
            <a:avLst/>
          </a:prstGeom>
          <a:ln>
            <a:noFill/>
          </a:ln>
        </p:spPr>
      </p:pic>
      <p:sp>
        <p:nvSpPr>
          <p:cNvPr id="112" name="Ellipse 3"/>
          <p:cNvSpPr/>
          <p:nvPr/>
        </p:nvSpPr>
        <p:spPr>
          <a:xfrm>
            <a:off x="2643480" y="1284480"/>
            <a:ext cx="1927440" cy="2025000"/>
          </a:xfrm>
          <a:prstGeom prst="ellipse">
            <a:avLst/>
          </a:prstGeom>
          <a:solidFill>
            <a:srgbClr val="99ccff">
              <a:alpha val="75000"/>
            </a:srgbClr>
          </a:solidFill>
          <a:ln>
            <a:solidFill>
              <a:srgbClr val="000000"/>
            </a:solidFill>
          </a:ln>
        </p:spPr>
      </p:sp>
      <p:grpSp>
        <p:nvGrpSpPr>
          <p:cNvPr id="113" name="Group 4"/>
          <p:cNvGrpSpPr/>
          <p:nvPr/>
        </p:nvGrpSpPr>
        <p:grpSpPr>
          <a:xfrm>
            <a:off x="3543480" y="1568160"/>
            <a:ext cx="2880000" cy="2025000"/>
            <a:chOff x="3543480" y="1568160"/>
            <a:chExt cx="2880000" cy="2025000"/>
          </a:xfrm>
        </p:grpSpPr>
        <p:sp>
          <p:nvSpPr>
            <p:cNvPr id="114" name="Line 5"/>
            <p:cNvSpPr/>
            <p:nvPr/>
          </p:nvSpPr>
          <p:spPr>
            <a:xfrm flipH="1" flipV="1">
              <a:off x="4263480" y="1568160"/>
              <a:ext cx="2160000" cy="1890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Line 6"/>
            <p:cNvSpPr/>
            <p:nvPr/>
          </p:nvSpPr>
          <p:spPr>
            <a:xfrm flipH="1" flipV="1">
              <a:off x="3543480" y="3323160"/>
              <a:ext cx="2700000" cy="270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1728000" y="900000"/>
            <a:ext cx="3960000" cy="2631600"/>
          </a:xfrm>
          <a:prstGeom prst="rect">
            <a:avLst/>
          </a:prstGeom>
          <a:ln>
            <a:noFill/>
          </a:ln>
        </p:spPr>
      </p:pic>
      <p:sp>
        <p:nvSpPr>
          <p:cNvPr id="117" name="TextShape 1"/>
          <p:cNvSpPr txBox="1"/>
          <p:nvPr/>
        </p:nvSpPr>
        <p:spPr>
          <a:xfrm>
            <a:off x="330120" y="213480"/>
            <a:ext cx="9392400" cy="535680"/>
          </a:xfrm>
          <a:prstGeom prst="rect">
            <a:avLst/>
          </a:prstGeom>
          <a:noFill/>
          <a:ln>
            <a:noFill/>
          </a:ln>
        </p:spPr>
        <p:txBody>
          <a:bodyPr lIns="0" rIns="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de-AT" sz="2800" spc="-1" strike="noStrike">
                <a:solidFill>
                  <a:srgbClr val="ffffff"/>
                </a:solidFill>
                <a:latin typeface="Source Sans Pro Black"/>
              </a:rPr>
              <a:t>Function II: Fix Installation Ischgl</a:t>
            </a:r>
            <a:endParaRPr b="1" lang="en-GB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</TotalTime>
  <Application>LibreOffice/6.1.0.3$Windows_X86_64 LibreOffice_project/efb621ed25068d70781dc026f7e9c5187a4decd1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2006-03-23T15:00:25Z</dcterms:created>
  <dc:creator/>
  <dc:description/>
  <dc:language>en-GB</dc:language>
  <cp:lastModifiedBy>Richard</cp:lastModifiedBy>
  <cp:lastPrinted>2006-03-23T15:00:25Z</cp:lastPrinted>
  <dcterms:modified xsi:type="dcterms:W3CDTF">2018-10-07T06:30:41Z</dcterms:modified>
  <cp:revision>104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